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10.png" ContentType="image/png"/>
  <Override PartName="/ppt/media/image46.png" ContentType="image/png"/>
  <Override PartName="/ppt/media/image11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6.xml" ContentType="application/vnd.openxmlformats-officedocument.presentationml.slide+xml"/>
  <Override PartName="/ppt/slides/slide41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42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27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6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52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38.xml.rels" ContentType="application/vnd.openxmlformats-package.relationships+xml"/>
  <Override PartName="/ppt/slides/_rels/slide23.xml.rels" ContentType="application/vnd.openxmlformats-package.relationships+xml"/>
  <Override PartName="/ppt/slides/_rels/slide46.xml.rels" ContentType="application/vnd.openxmlformats-package.relationships+xml"/>
  <Override PartName="/ppt/slides/_rels/slide53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48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slide30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l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k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d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t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h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l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x</a:t>
            </a:r>
            <a:r>
              <a:rPr b="0" lang="en-US" sz="4400" spc="-1" strike="noStrike">
                <a:latin typeface="Arial"/>
              </a:rPr>
              <a:t>t </a:t>
            </a:r>
            <a:r>
              <a:rPr b="0" lang="en-US" sz="4400" spc="-1" strike="noStrike">
                <a:latin typeface="Arial"/>
              </a:rPr>
              <a:t>f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</a:t>
            </a:r>
            <a:r>
              <a:rPr b="0" lang="en-US" sz="4400" spc="-1" strike="noStrike">
                <a:latin typeface="Arial"/>
              </a:rPr>
              <a:t>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56F9A67D-29BA-408F-AF3C-0A7016BA8E3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xkcd.com/1646/" TargetMode="External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hyperlink" Target="https://www.oreilly.com/library/view/thoughtful-machine-learning/9781449374075/" TargetMode="External"/><Relationship Id="rId3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hyperlink" Target="https://www.researchgate.net/publication/327352525_Competitive_Analysis_of_Retail_Websites_through_Search_Engine_Marketing" TargetMode="External"/><Relationship Id="rId4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hyperlink" Target="https://aclanthology.org/C10-1071.pdf" TargetMode="External"/><Relationship Id="rId4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hyperlink" Target="https://spacy.io/usage/linguistic-features#morphology" TargetMode="External"/><Relationship Id="rId3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hyperlink" Target="https://en.wikipedia.org/wiki/Tay_(bot" TargetMode="External"/><Relationship Id="rId3" Type="http://schemas.openxmlformats.org/officeDocument/2006/relationships/hyperlink" Target="https://www.theverge.com/2016/3/24/11297050/tay-microsoft-chatbot-racist" TargetMode="External"/><Relationship Id="rId4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hyperlink" Target="https://spacy.io/usage/processing-pipelines" TargetMode="External"/><Relationship Id="rId3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hyperlink" Target="https://spacy.io/usage/processing-pipelines" TargetMode="External"/><Relationship Id="rId3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hyperlink" Target="https://spacy.io/usage/processing-pipelines" TargetMode="External"/><Relationship Id="rId3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hyperlink" Target="https://spacy.io/usage/processing-pipelines" TargetMode="External"/><Relationship Id="rId3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hyperlink" Target="https://spacy.io/usage/processing-pipelines" TargetMode="External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hyperlink" Target="https://spacy.io/usage/processing-pipelines" TargetMode="External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hyperlink" Target="https://www.nltk.org/book/ch07.html" TargetMode="External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hyperlink" Target="https://www.justinmklam.com/posts/2015/making-haikuza-ii/" TargetMode="External"/><Relationship Id="rId3" Type="http://schemas.openxmlformats.org/officeDocument/2006/relationships/slideLayout" Target="../slideLayouts/slideLayout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hyperlink" Target="https://www.justinmklam.com/posts/2015/making-haikuza-ii/" TargetMode="External"/><Relationship Id="rId3" Type="http://schemas.openxmlformats.org/officeDocument/2006/relationships/slideLayout" Target="../slideLayouts/slideLayout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hyperlink" Target="https://www.justinmklam.com/posts/2015/making-haikuza-ii/" TargetMode="External"/><Relationship Id="rId3" Type="http://schemas.openxmlformats.org/officeDocument/2006/relationships/slideLayout" Target="../slideLayouts/slideLayout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hyperlink" Target="https://www.justinmklam.com/posts/2015/making-haikuza-ii/" TargetMode="External"/><Relationship Id="rId3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hyperlink" Target="https://commons.wikimedia.org/wiki/File:Thats_all_folks.svg" TargetMode="External"/><Relationship Id="rId3" Type="http://schemas.openxmlformats.org/officeDocument/2006/relationships/slideLayout" Target="../slideLayouts/slideLayout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hyperlink" Target="https://www.justinmklam.com/posts/2015/making-haikuza-ii/" TargetMode="External"/><Relationship Id="rId3" Type="http://schemas.openxmlformats.org/officeDocument/2006/relationships/slideLayout" Target="../slideLayouts/slideLayout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hyperlink" Target="https://www.justinmklam.com/posts/2015/making-haikuza-ii/" TargetMode="External"/><Relationship Id="rId3" Type="http://schemas.openxmlformats.org/officeDocument/2006/relationships/slideLayout" Target="../slideLayouts/slideLayout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hyperlink" Target="https://www.justinmklam.com/posts/2015/making-haikuza-ii/" TargetMode="External"/><Relationship Id="rId3" Type="http://schemas.openxmlformats.org/officeDocument/2006/relationships/slideLayout" Target="../slideLayouts/slideLayout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hyperlink" Target="https://www.justinmklam.com/posts/2015/making-haikuza-ii/" TargetMode="External"/><Relationship Id="rId3" Type="http://schemas.openxmlformats.org/officeDocument/2006/relationships/slideLayout" Target="../slideLayouts/slideLayout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hyperlink" Target="https://www.justinmklam.com/posts/2015/making-haikuza-ii/" TargetMode="External"/><Relationship Id="rId3" Type="http://schemas.openxmlformats.org/officeDocument/2006/relationships/slideLayout" Target="../slideLayouts/slideLayout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hyperlink" Target="https://www.justinmklam.com/posts/2015/making-haikuza-ii/" TargetMode="External"/><Relationship Id="rId3" Type="http://schemas.openxmlformats.org/officeDocument/2006/relationships/slideLayout" Target="../slideLayouts/slideLayout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hyperlink" Target="https://www.justinmklam.com/posts/2015/making-haikuza-ii/" TargetMode="External"/><Relationship Id="rId3" Type="http://schemas.openxmlformats.org/officeDocument/2006/relationships/slideLayout" Target="../slideLayouts/slideLayout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hyperlink" Target="https://www.justinmklam.com/posts/2015/making-haikuza-ii/" TargetMode="External"/><Relationship Id="rId3" Type="http://schemas.openxmlformats.org/officeDocument/2006/relationships/slideLayout" Target="../slideLayouts/slideLayout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hyperlink" Target="https://www.justinmklam.com/posts/2015/making-haikuza-ii/" TargetMode="External"/><Relationship Id="rId3" Type="http://schemas.openxmlformats.org/officeDocument/2006/relationships/slideLayout" Target="../slideLayouts/slideLayout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hyperlink" Target="https://www.justinmklam.com/posts/2015/making-haikuza-ii/" TargetMode="External"/><Relationship Id="rId3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hyperlink" Target="https://www.justinmklam.com/posts/2015/making-haikuza-ii/" TargetMode="External"/><Relationship Id="rId3" Type="http://schemas.openxmlformats.org/officeDocument/2006/relationships/slideLayout" Target="../slideLayouts/slideLayout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hyperlink" Target="https://www.justinmklam.com/posts/2015/making-haikuza-ii/" TargetMode="External"/><Relationship Id="rId3" Type="http://schemas.openxmlformats.org/officeDocument/2006/relationships/slideLayout" Target="../slideLayouts/slideLayout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slideLayout" Target="../slideLayouts/slideLayout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hyperlink" Target="https://github.com/SnoopJeDi/hn_markov" TargetMode="External"/><Relationship Id="rId2" Type="http://schemas.openxmlformats.org/officeDocument/2006/relationships/hyperlink" Target="https://github.com/jsvine/markovify" TargetMode="External"/><Relationship Id="rId3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hyperlink" Target="https://en.wikipedia.org/wiki/Zipf&apos;s_law#/media/File:Zipf_30wiki_en_labels.png" TargetMode="External"/><Relationship Id="rId3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48640" y="10972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4400" spc="-1" strike="noStrike">
                <a:latin typeface="Arial"/>
              </a:rPr>
              <a:t>WTF is NLP???</a:t>
            </a:r>
            <a:endParaRPr b="1" lang="en-US" sz="4400" spc="-1" strike="noStrike">
              <a:latin typeface="Arial"/>
            </a:endParaRPr>
          </a:p>
        </p:txBody>
      </p:sp>
      <p:grpSp>
        <p:nvGrpSpPr>
          <p:cNvPr id="42" name="Group 2"/>
          <p:cNvGrpSpPr/>
          <p:nvPr/>
        </p:nvGrpSpPr>
        <p:grpSpPr>
          <a:xfrm>
            <a:off x="1332720" y="2103120"/>
            <a:ext cx="7139520" cy="2821320"/>
            <a:chOff x="1332720" y="2103120"/>
            <a:chExt cx="7139520" cy="2821320"/>
          </a:xfrm>
        </p:grpSpPr>
        <p:pic>
          <p:nvPicPr>
            <p:cNvPr id="43" name="" descr=""/>
            <p:cNvPicPr/>
            <p:nvPr/>
          </p:nvPicPr>
          <p:blipFill>
            <a:blip r:embed="rId1"/>
            <a:stretch/>
          </p:blipFill>
          <p:spPr>
            <a:xfrm>
              <a:off x="1424160" y="2103120"/>
              <a:ext cx="7048080" cy="2504880"/>
            </a:xfrm>
            <a:prstGeom prst="rect">
              <a:avLst/>
            </a:prstGeom>
            <a:ln>
              <a:noFill/>
            </a:ln>
          </p:spPr>
        </p:pic>
        <p:sp>
          <p:nvSpPr>
            <p:cNvPr id="44" name="TextShape 3"/>
            <p:cNvSpPr txBox="1"/>
            <p:nvPr/>
          </p:nvSpPr>
          <p:spPr>
            <a:xfrm>
              <a:off x="1332720" y="4663440"/>
              <a:ext cx="7040880" cy="2610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noAutofit/>
            </a:bodyPr>
            <a:p>
              <a:pPr algn="ctr"/>
              <a:r>
                <a:rPr b="0" lang="en-US" sz="1200" spc="-1" strike="noStrike">
                  <a:latin typeface="Arial"/>
                  <a:ea typeface="Noto Sans CJK SC"/>
                </a:rPr>
                <a:t>Comic from XKCD (</a:t>
              </a:r>
              <a:r>
                <a:rPr b="0" lang="en-US" sz="1200" spc="-1" strike="noStrike">
                  <a:latin typeface="Arial"/>
                  <a:hlinkClick r:id="rId2"/>
                </a:rPr>
                <a:t>https://xkcd.com/1646/</a:t>
              </a:r>
              <a:r>
                <a:rPr b="0" lang="en-US" sz="1200" spc="-1" strike="noStrike">
                  <a:latin typeface="Arial"/>
                </a:rPr>
                <a:t>), used under the terms of CC BY-NC 2.5</a:t>
              </a:r>
              <a:endParaRPr b="0" lang="en-US" sz="12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Shape 1"/>
          <p:cNvSpPr txBox="1"/>
          <p:nvPr/>
        </p:nvSpPr>
        <p:spPr>
          <a:xfrm>
            <a:off x="504000" y="2743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4400" spc="-1" strike="noStrike" u="sng">
                <a:uFillTx/>
                <a:latin typeface="Arial"/>
              </a:rPr>
              <a:t>What is NLP? Statistics!</a:t>
            </a:r>
            <a:endParaRPr b="0" lang="en-US" sz="4400" spc="-1" strike="noStrike">
              <a:latin typeface="Arial"/>
            </a:endParaRPr>
          </a:p>
        </p:txBody>
      </p:sp>
      <p:grpSp>
        <p:nvGrpSpPr>
          <p:cNvPr id="68" name="Group 2"/>
          <p:cNvGrpSpPr/>
          <p:nvPr/>
        </p:nvGrpSpPr>
        <p:grpSpPr>
          <a:xfrm>
            <a:off x="2194560" y="1220760"/>
            <a:ext cx="5788800" cy="4581360"/>
            <a:chOff x="2194560" y="1220760"/>
            <a:chExt cx="5788800" cy="4581360"/>
          </a:xfrm>
        </p:grpSpPr>
        <p:grpSp>
          <p:nvGrpSpPr>
            <p:cNvPr id="69" name="Group 3"/>
            <p:cNvGrpSpPr/>
            <p:nvPr/>
          </p:nvGrpSpPr>
          <p:grpSpPr>
            <a:xfrm>
              <a:off x="2194560" y="1220760"/>
              <a:ext cx="5788800" cy="4581360"/>
              <a:chOff x="2194560" y="1220760"/>
              <a:chExt cx="5788800" cy="4581360"/>
            </a:xfrm>
          </p:grpSpPr>
          <p:pic>
            <p:nvPicPr>
              <p:cNvPr id="70" name="" descr=""/>
              <p:cNvPicPr/>
              <p:nvPr/>
            </p:nvPicPr>
            <p:blipFill>
              <a:blip r:embed="rId1"/>
              <a:stretch/>
            </p:blipFill>
            <p:spPr>
              <a:xfrm>
                <a:off x="3562200" y="1220760"/>
                <a:ext cx="2954160" cy="387252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71" name="TextShape 4"/>
              <p:cNvSpPr txBox="1"/>
              <p:nvPr/>
            </p:nvSpPr>
            <p:spPr>
              <a:xfrm>
                <a:off x="2194560" y="5029200"/>
                <a:ext cx="5788800" cy="7729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rIns="90000" tIns="45000" bIns="45000">
                <a:noAutofit/>
              </a:bodyPr>
              <a:p>
                <a:pPr algn="ctr"/>
                <a:r>
                  <a:rPr b="0" lang="en-US" sz="1200" spc="-1" strike="noStrike">
                    <a:latin typeface="Arial"/>
                  </a:rPr>
                  <a:t>Figure from “Thoughtful Machine Learning” by Matthew Kirk, O’Reilly (2014)</a:t>
                </a:r>
                <a:endParaRPr b="0" lang="en-US" sz="1200" spc="-1" strike="noStrike">
                  <a:latin typeface="Arial"/>
                </a:endParaRPr>
              </a:p>
              <a:p>
                <a:pPr algn="ctr"/>
                <a:r>
                  <a:rPr b="0" lang="en-US" sz="1200" spc="-1" strike="noStrike">
                    <a:latin typeface="Arial"/>
                    <a:hlinkClick r:id="rId2"/>
                  </a:rPr>
                  <a:t>https://www.oreilly.com/library/view/thoughtful-machine-learning/9781449374075/</a:t>
                </a:r>
                <a:r>
                  <a:rPr b="0" lang="en-US" sz="1200" spc="-1" strike="noStrike">
                    <a:latin typeface="Arial"/>
                  </a:rPr>
                  <a:t> </a:t>
                </a:r>
                <a:endParaRPr b="0" lang="en-US" sz="1200" spc="-1" strike="noStrike">
                  <a:latin typeface="Arial"/>
                </a:endParaRPr>
              </a:p>
            </p:txBody>
          </p:sp>
        </p:grpSp>
      </p:grpSp>
      <p:sp>
        <p:nvSpPr>
          <p:cNvPr id="72" name="TextShape 5"/>
          <p:cNvSpPr txBox="1"/>
          <p:nvPr/>
        </p:nvSpPr>
        <p:spPr>
          <a:xfrm>
            <a:off x="7406640" y="3469320"/>
            <a:ext cx="2046960" cy="828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2600" spc="-1" strike="noStrike">
                <a:latin typeface="Arial"/>
              </a:rPr>
              <a:t>P(spa</a:t>
            </a:r>
            <a:r>
              <a:rPr b="0" lang="en-US" sz="2600" spc="-1" strike="noStrike">
                <a:latin typeface="Arial"/>
              </a:rPr>
              <a:t>m) = ?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73" name="Line 6"/>
          <p:cNvSpPr/>
          <p:nvPr/>
        </p:nvSpPr>
        <p:spPr>
          <a:xfrm flipH="1" flipV="1">
            <a:off x="5852160" y="3566160"/>
            <a:ext cx="1554480" cy="182880"/>
          </a:xfrm>
          <a:prstGeom prst="line">
            <a:avLst/>
          </a:prstGeom>
          <a:ln w="763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Line 7"/>
          <p:cNvSpPr/>
          <p:nvPr/>
        </p:nvSpPr>
        <p:spPr>
          <a:xfrm flipH="1" flipV="1">
            <a:off x="6400800" y="1737360"/>
            <a:ext cx="1280160" cy="457200"/>
          </a:xfrm>
          <a:prstGeom prst="line">
            <a:avLst/>
          </a:prstGeom>
          <a:ln w="763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5" name="TextShape 8"/>
          <p:cNvSpPr txBox="1"/>
          <p:nvPr/>
        </p:nvSpPr>
        <p:spPr>
          <a:xfrm>
            <a:off x="7005600" y="2194560"/>
            <a:ext cx="2229840" cy="828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2600" spc="-1" strike="noStrike">
                <a:latin typeface="Arial"/>
              </a:rPr>
              <a:t>Based on known data...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>
                <p:childTnLst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4400" spc="-1" strike="noStrike" u="sng">
                <a:uFillTx/>
                <a:latin typeface="Arial"/>
              </a:rPr>
              <a:t>What is NLP? Searches!</a:t>
            </a:r>
            <a:endParaRPr b="1" lang="en-US" sz="4400" spc="-1" strike="noStrike" u="sng">
              <a:uFillTx/>
              <a:latin typeface="Arial"/>
            </a:endParaRPr>
          </a:p>
        </p:txBody>
      </p:sp>
      <p:pic>
        <p:nvPicPr>
          <p:cNvPr id="77" name="" descr=""/>
          <p:cNvPicPr/>
          <p:nvPr/>
        </p:nvPicPr>
        <p:blipFill>
          <a:blip r:embed="rId1"/>
          <a:srcRect l="16836" t="0" r="53690" b="48952"/>
          <a:stretch/>
        </p:blipFill>
        <p:spPr>
          <a:xfrm>
            <a:off x="6401160" y="1172520"/>
            <a:ext cx="3200040" cy="3274920"/>
          </a:xfrm>
          <a:prstGeom prst="rect">
            <a:avLst/>
          </a:prstGeom>
          <a:ln>
            <a:noFill/>
          </a:ln>
        </p:spPr>
      </p:pic>
      <p:pic>
        <p:nvPicPr>
          <p:cNvPr id="78" name="" descr=""/>
          <p:cNvPicPr/>
          <p:nvPr/>
        </p:nvPicPr>
        <p:blipFill>
          <a:blip r:embed="rId2"/>
          <a:stretch/>
        </p:blipFill>
        <p:spPr>
          <a:xfrm>
            <a:off x="397800" y="1371600"/>
            <a:ext cx="5911560" cy="3157200"/>
          </a:xfrm>
          <a:prstGeom prst="rect">
            <a:avLst/>
          </a:prstGeom>
          <a:ln>
            <a:noFill/>
          </a:ln>
        </p:spPr>
      </p:pic>
      <p:sp>
        <p:nvSpPr>
          <p:cNvPr id="79" name="TextShape 2"/>
          <p:cNvSpPr txBox="1"/>
          <p:nvPr/>
        </p:nvSpPr>
        <p:spPr>
          <a:xfrm>
            <a:off x="612000" y="4792680"/>
            <a:ext cx="57888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200" spc="-1" strike="noStrike">
                <a:latin typeface="Arial"/>
              </a:rPr>
              <a:t>Figure from Terrance, A. R., Shrivastava, S., Kumari, A., &amp; Sivanandam, L. (2018). Competitive Analysis of Retail Websites through Search Engine Marketing.</a:t>
            </a:r>
            <a:endParaRPr b="0" lang="en-US" sz="1200" spc="-1" strike="noStrike">
              <a:latin typeface="Arial"/>
            </a:endParaRPr>
          </a:p>
          <a:p>
            <a:pPr algn="ctr"/>
            <a:r>
              <a:rPr b="0" lang="en-US" sz="1200" spc="-1" strike="noStrike">
                <a:latin typeface="Arial"/>
                <a:hlinkClick r:id="rId3"/>
              </a:rPr>
              <a:t>https://www.researchgate.net/publication/327352525_Competitive_Analysis_of_Retail_Websites_through_Search_Engine_Marketing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80" name="CustomShape 3"/>
          <p:cNvSpPr/>
          <p:nvPr/>
        </p:nvSpPr>
        <p:spPr>
          <a:xfrm rot="20228400">
            <a:off x="2558160" y="2729880"/>
            <a:ext cx="2653920" cy="1819080"/>
          </a:xfrm>
          <a:prstGeom prst="ellipse">
            <a:avLst/>
          </a:prstGeom>
          <a:solidFill>
            <a:srgbClr val="e6e905">
              <a:alpha val="37000"/>
            </a:srgbClr>
          </a:solidFill>
          <a:ln>
            <a:solidFill>
              <a:srgbClr val="3465a4">
                <a:alpha val="0"/>
              </a:srgbClr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" dur="indefinite" restart="never" nodeType="tmRoot">
          <p:childTnLst>
            <p:seq>
              <p:cTn id="64" dur="indefinite" nodeType="mainSeq">
                <p:childTnLst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504000" y="2743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4400" spc="-1" strike="noStrike" u="sng">
                <a:uFillTx/>
                <a:latin typeface="Arial"/>
              </a:rPr>
              <a:t>What is NLP? Grammar!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82" name="" descr=""/>
          <p:cNvPicPr/>
          <p:nvPr/>
        </p:nvPicPr>
        <p:blipFill>
          <a:blip r:embed="rId1"/>
          <a:srcRect l="0" t="0" r="0" b="48604"/>
          <a:stretch/>
        </p:blipFill>
        <p:spPr>
          <a:xfrm>
            <a:off x="81000" y="1645920"/>
            <a:ext cx="5313960" cy="2913480"/>
          </a:xfrm>
          <a:prstGeom prst="rect">
            <a:avLst/>
          </a:prstGeom>
          <a:ln>
            <a:noFill/>
          </a:ln>
        </p:spPr>
      </p:pic>
      <p:pic>
        <p:nvPicPr>
          <p:cNvPr id="83" name="" descr=""/>
          <p:cNvPicPr/>
          <p:nvPr/>
        </p:nvPicPr>
        <p:blipFill>
          <a:blip r:embed="rId2"/>
          <a:srcRect l="0" t="53213" r="0" b="0"/>
          <a:stretch/>
        </p:blipFill>
        <p:spPr>
          <a:xfrm>
            <a:off x="4937760" y="1920240"/>
            <a:ext cx="5313960" cy="2652120"/>
          </a:xfrm>
          <a:prstGeom prst="rect">
            <a:avLst/>
          </a:prstGeom>
          <a:ln>
            <a:noFill/>
          </a:ln>
        </p:spPr>
      </p:pic>
      <p:sp>
        <p:nvSpPr>
          <p:cNvPr id="84" name="TextShape 2"/>
          <p:cNvSpPr txBox="1"/>
          <p:nvPr/>
        </p:nvSpPr>
        <p:spPr>
          <a:xfrm>
            <a:off x="1188720" y="4804920"/>
            <a:ext cx="7498080" cy="772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200" spc="-1" strike="noStrike">
                <a:latin typeface="Arial"/>
              </a:rPr>
              <a:t>Figures from Lee, Y. S., Zhao, B., &amp; Luo, X. </a:t>
            </a:r>
            <a:r>
              <a:rPr b="0" lang="en-US" sz="1200" spc="-1" strike="noStrike">
                <a:latin typeface="Arial"/>
              </a:rPr>
              <a:t>“Constituent Reordering and Syntax Models for </a:t>
            </a:r>
            <a:r>
              <a:rPr b="0" lang="en-US" sz="1200" spc="-1" strike="noStrike">
                <a:latin typeface="Arial"/>
              </a:rPr>
              <a:t>English-to-</a:t>
            </a:r>
            <a:endParaRPr b="0" lang="en-US" sz="1200" spc="-1" strike="noStrike">
              <a:latin typeface="Arial"/>
            </a:endParaRPr>
          </a:p>
          <a:p>
            <a:pPr algn="ctr"/>
            <a:r>
              <a:rPr b="0" lang="en-US" sz="1200" spc="-1" strike="noStrike">
                <a:latin typeface="Arial"/>
              </a:rPr>
              <a:t>Japanese Statistical Machine Translation” </a:t>
            </a:r>
            <a:r>
              <a:rPr b="0" lang="en-US" sz="1200" spc="-1" strike="noStrike">
                <a:latin typeface="Arial"/>
              </a:rPr>
              <a:t>(2010, August).</a:t>
            </a:r>
            <a:endParaRPr b="0" lang="en-US" sz="1200" spc="-1" strike="noStrike">
              <a:latin typeface="Arial"/>
            </a:endParaRPr>
          </a:p>
          <a:p>
            <a:pPr algn="ctr"/>
            <a:r>
              <a:rPr b="0" lang="en-US" sz="1200" spc="-1" strike="noStrike">
                <a:latin typeface="Arial"/>
                <a:hlinkClick r:id="rId3"/>
              </a:rPr>
              <a:t>https://aclanthology.org/C10-1071.pdf</a:t>
            </a:r>
            <a:r>
              <a:rPr b="0" lang="en-US" sz="1200" spc="-1" strike="noStrike">
                <a:latin typeface="Arial"/>
              </a:rPr>
              <a:t> 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9" dur="indefinite" restart="never" nodeType="tmRoot">
          <p:childTnLst>
            <p:seq>
              <p:cTn id="70" dur="indefinite" nodeType="mainSeq">
                <p:childTnLst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4400" spc="-1" strike="noStrike" u="sng">
                <a:uFillTx/>
                <a:latin typeface="Arial"/>
              </a:rPr>
              <a:t>What is NLP? Grammar!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640080" y="1920240"/>
            <a:ext cx="9057960" cy="1723680"/>
          </a:xfrm>
          <a:prstGeom prst="rect">
            <a:avLst/>
          </a:prstGeom>
          <a:ln>
            <a:noFill/>
          </a:ln>
        </p:spPr>
      </p:pic>
      <p:sp>
        <p:nvSpPr>
          <p:cNvPr id="87" name="TextShape 2"/>
          <p:cNvSpPr txBox="1"/>
          <p:nvPr/>
        </p:nvSpPr>
        <p:spPr>
          <a:xfrm>
            <a:off x="2257920" y="3981960"/>
            <a:ext cx="5788800" cy="498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200" spc="-1" strike="noStrike">
                <a:latin typeface="Arial"/>
              </a:rPr>
              <a:t>Figure from the spaCy documentation, “Linguistic Features”</a:t>
            </a:r>
            <a:endParaRPr b="0" lang="en-US" sz="1200" spc="-1" strike="noStrike">
              <a:latin typeface="Arial"/>
            </a:endParaRPr>
          </a:p>
          <a:p>
            <a:pPr algn="ctr"/>
            <a:r>
              <a:rPr b="0" lang="en-US" sz="1200" spc="-1" strike="noStrike">
                <a:latin typeface="Arial"/>
                <a:hlinkClick r:id="rId2"/>
              </a:rPr>
              <a:t>https://spacy.io/usage/linguistic-features#morphology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4400" spc="-1" strike="noStrike" u="sng">
                <a:uFillTx/>
                <a:latin typeface="Arial"/>
              </a:rPr>
              <a:t>What is NLP? Text generation!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1"/>
          <a:srcRect l="0" t="0" r="2584" b="28739"/>
          <a:stretch/>
        </p:blipFill>
        <p:spPr>
          <a:xfrm>
            <a:off x="1023840" y="1280160"/>
            <a:ext cx="8211600" cy="3948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529560" y="201060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4400" spc="-1" strike="noStrike">
                <a:latin typeface="Arial"/>
              </a:rPr>
              <a:t>Aside: Why </a:t>
            </a:r>
            <a:r>
              <a:rPr b="1" lang="en-US" sz="4400" spc="-1" strike="noStrike">
                <a:solidFill>
                  <a:srgbClr val="c9211e"/>
                </a:solidFill>
                <a:latin typeface="Arial"/>
              </a:rPr>
              <a:t>NOT</a:t>
            </a:r>
            <a:r>
              <a:rPr b="1" lang="en-US" sz="4400" spc="-1" strike="noStrike">
                <a:latin typeface="Arial"/>
              </a:rPr>
              <a:t> process natural languages?</a:t>
            </a:r>
            <a:endParaRPr b="1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529560" y="91440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4400" spc="-1" strike="sngStrike">
                <a:latin typeface="Arial"/>
              </a:rPr>
              <a:t>Aside: Why </a:t>
            </a:r>
            <a:r>
              <a:rPr b="1" lang="en-US" sz="4400" spc="-1" strike="sngStrike">
                <a:solidFill>
                  <a:srgbClr val="c9211e"/>
                </a:solidFill>
                <a:latin typeface="Arial"/>
              </a:rPr>
              <a:t>NOT</a:t>
            </a:r>
            <a:r>
              <a:rPr b="1" lang="en-US" sz="4400" spc="-1" strike="sngStrike">
                <a:latin typeface="Arial"/>
              </a:rPr>
              <a:t> process natural languages?</a:t>
            </a:r>
            <a:endParaRPr b="1" lang="en-US" sz="4400" spc="-1" strike="sngStrike">
              <a:latin typeface="Arial"/>
            </a:endParaRPr>
          </a:p>
        </p:txBody>
      </p:sp>
      <p:sp>
        <p:nvSpPr>
          <p:cNvPr id="92" name="TextShape 2"/>
          <p:cNvSpPr txBox="1"/>
          <p:nvPr/>
        </p:nvSpPr>
        <p:spPr>
          <a:xfrm>
            <a:off x="529560" y="274320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4400" spc="-1" strike="noStrike">
                <a:latin typeface="Arial"/>
              </a:rPr>
              <a:t>Aside: what should we be </a:t>
            </a:r>
            <a:r>
              <a:rPr b="1" lang="en-US" sz="4400" spc="-1" strike="noStrike">
                <a:solidFill>
                  <a:srgbClr val="c9211e"/>
                </a:solidFill>
                <a:latin typeface="Arial"/>
              </a:rPr>
              <a:t>cautious </a:t>
            </a:r>
            <a:r>
              <a:rPr b="1" lang="en-US" sz="4400" spc="-1" strike="noStrike">
                <a:latin typeface="Arial"/>
              </a:rPr>
              <a:t>about with NLP?</a:t>
            </a:r>
            <a:endParaRPr b="1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4400" spc="-1" strike="noStrike" u="sng">
                <a:uFillTx/>
                <a:latin typeface="Arial"/>
              </a:rPr>
              <a:t>What should we watch out for?</a:t>
            </a:r>
            <a:endParaRPr b="1" lang="en-US" sz="4400" spc="-1" strike="noStrike" u="sng">
              <a:uFillTx/>
              <a:latin typeface="Arial"/>
            </a:endParaRPr>
          </a:p>
        </p:txBody>
      </p:sp>
      <p:sp>
        <p:nvSpPr>
          <p:cNvPr id="94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Given: Technology is imperfect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3566160" y="1913400"/>
            <a:ext cx="3022560" cy="3390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5" dur="indefinite" restart="never" nodeType="tmRoot">
          <p:childTnLst>
            <p:seq>
              <p:cTn id="76" dur="indefinite" nodeType="mainSeq">
                <p:childTnLst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4400" spc="-1" strike="noStrike" u="sng">
                <a:uFillTx/>
                <a:latin typeface="Arial"/>
              </a:rPr>
              <a:t>What should we watch out for?</a:t>
            </a:r>
            <a:endParaRPr b="1" lang="en-US" sz="4400" spc="-1" strike="noStrike" u="sng">
              <a:uFillTx/>
              <a:latin typeface="Arial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Given: Technology is imperfect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Given: Society is built with technology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4400" spc="-1" strike="noStrike" u="sng">
                <a:uFillTx/>
                <a:latin typeface="Arial"/>
              </a:rPr>
              <a:t>What should we watch out for?</a:t>
            </a:r>
            <a:endParaRPr b="1" lang="en-US" sz="4400" spc="-1" strike="noStrike" u="sng">
              <a:uFillTx/>
              <a:latin typeface="Arial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Given: Technology is imperfect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Given: Society is built with technology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Therefore: The imperfections of technology </a:t>
            </a:r>
            <a:r>
              <a:rPr b="0" lang="en-US" sz="3200" spc="-1" strike="noStrike">
                <a:latin typeface="Arial"/>
              </a:rPr>
              <a:t>should not be understated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4400" spc="-1" strike="noStrike" u="sng">
                <a:uFillTx/>
                <a:latin typeface="Arial"/>
              </a:rPr>
              <a:t>What is NLP?</a:t>
            </a:r>
            <a:endParaRPr b="1" lang="en-US" sz="4400" spc="-1" strike="noStrike" u="sng">
              <a:uFillTx/>
              <a:latin typeface="Arial"/>
            </a:endParaRPr>
          </a:p>
        </p:txBody>
      </p:sp>
      <p:sp>
        <p:nvSpPr>
          <p:cNvPr id="46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NLP =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Natural</a:t>
            </a: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solidFill>
                  <a:srgbClr val="ff0000"/>
                </a:solidFill>
                <a:latin typeface="Arial"/>
              </a:rPr>
              <a:t>Language Processing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c9211e"/>
                </a:solidFill>
                <a:latin typeface="Arial"/>
              </a:rPr>
              <a:t>Processing</a:t>
            </a:r>
            <a:r>
              <a:rPr b="0" lang="en-US" sz="3200" spc="-1" strike="noStrike">
                <a:latin typeface="Arial"/>
              </a:rPr>
              <a:t> human </a:t>
            </a:r>
            <a:r>
              <a:rPr b="0" lang="en-US" sz="3200" spc="-1" strike="noStrike">
                <a:solidFill>
                  <a:srgbClr val="ff0000"/>
                </a:solidFill>
                <a:latin typeface="Arial"/>
              </a:rPr>
              <a:t>languages</a:t>
            </a:r>
            <a:r>
              <a:rPr b="0" lang="en-US" sz="3200" spc="-1" strike="noStrike">
                <a:latin typeface="Arial"/>
              </a:rPr>
              <a:t>…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i.e. writing programs that operate on/transform/etc. </a:t>
            </a:r>
            <a:r>
              <a:rPr b="0" lang="en-US" sz="2800" spc="-1" strike="noStrike">
                <a:latin typeface="Arial"/>
              </a:rPr>
              <a:t>data that comes from humans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4400" spc="-1" strike="noStrike" u="sng">
                <a:uFillTx/>
                <a:latin typeface="Arial"/>
              </a:rPr>
              <a:t>What should we watch out for?</a:t>
            </a:r>
            <a:endParaRPr b="1" lang="en-US" sz="4400" spc="-1" strike="noStrike" u="sng">
              <a:uFillTx/>
              <a:latin typeface="Arial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1661400" y="1249920"/>
            <a:ext cx="6476760" cy="3047760"/>
          </a:xfrm>
          <a:prstGeom prst="rect">
            <a:avLst/>
          </a:prstGeom>
          <a:ln>
            <a:noFill/>
          </a:ln>
        </p:spPr>
      </p:pic>
      <p:sp>
        <p:nvSpPr>
          <p:cNvPr id="102" name="TextShape 2"/>
          <p:cNvSpPr txBox="1"/>
          <p:nvPr/>
        </p:nvSpPr>
        <p:spPr>
          <a:xfrm>
            <a:off x="1027800" y="4499640"/>
            <a:ext cx="77504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  <a:hlinkClick r:id="rId2"/>
              </a:rPr>
              <a:t>https://en.wikipedia.org/wiki/Tay_(bot</a:t>
            </a:r>
            <a:r>
              <a:rPr b="0" lang="en-US" sz="1800" spc="-1" strike="noStrike">
                <a:latin typeface="Arial"/>
              </a:rPr>
              <a:t>)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  <a:hlinkClick r:id="rId3"/>
              </a:rPr>
              <a:t>https://www.theverge.com/2016/3/24/11297050/tay-microsoft-chatbot-racist</a:t>
            </a:r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4400" spc="-1" strike="noStrike" u="sng">
                <a:uFillTx/>
                <a:latin typeface="Arial"/>
              </a:rPr>
              <a:t>What should we watch out for?</a:t>
            </a:r>
            <a:endParaRPr b="1" lang="en-US" sz="4400" spc="-1" strike="noStrike" u="sng">
              <a:uFillTx/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1005840" y="2011680"/>
            <a:ext cx="8054640" cy="1920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529560" y="21625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4400" spc="-1" strike="noStrike">
                <a:latin typeface="Arial"/>
              </a:rPr>
              <a:t>Remember: NLP is not magic!</a:t>
            </a:r>
            <a:endParaRPr b="1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529560" y="21625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4400" spc="-1" strike="noStrike">
                <a:latin typeface="Arial"/>
              </a:rPr>
              <a:t>Python NLP ecosystem</a:t>
            </a:r>
            <a:endParaRPr b="1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4400" spc="-1" strike="noStrike" u="sng">
                <a:uFillTx/>
                <a:latin typeface="Arial"/>
              </a:rPr>
              <a:t>spaCy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549000" y="1463040"/>
            <a:ext cx="8777880" cy="1523160"/>
          </a:xfrm>
          <a:prstGeom prst="rect">
            <a:avLst/>
          </a:prstGeom>
          <a:ln>
            <a:noFill/>
          </a:ln>
        </p:spPr>
      </p:pic>
      <p:sp>
        <p:nvSpPr>
          <p:cNvPr id="109" name="TextShape 2"/>
          <p:cNvSpPr txBox="1"/>
          <p:nvPr/>
        </p:nvSpPr>
        <p:spPr>
          <a:xfrm>
            <a:off x="2257920" y="4572000"/>
            <a:ext cx="5788800" cy="498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200" spc="-1" strike="noStrike">
                <a:latin typeface="Arial"/>
              </a:rPr>
              <a:t>Figure from the spaCy documentation, “Language Processing Pipelines”</a:t>
            </a:r>
            <a:endParaRPr b="0" lang="en-US" sz="1200" spc="-1" strike="noStrike">
              <a:latin typeface="Arial"/>
            </a:endParaRPr>
          </a:p>
          <a:p>
            <a:pPr algn="ctr"/>
            <a:r>
              <a:rPr b="0" lang="en-US" sz="1200" spc="-1" strike="noStrike">
                <a:latin typeface="Arial"/>
                <a:hlinkClick r:id="rId2"/>
              </a:rPr>
              <a:t>https://spacy.io/usage/processing-pipelines</a:t>
            </a:r>
            <a:r>
              <a:rPr b="0" lang="en-US" sz="1200" spc="-1" strike="noStrike">
                <a:latin typeface="Arial"/>
              </a:rPr>
              <a:t> 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4400" spc="-1" strike="noStrike" u="sng">
                <a:uFillTx/>
                <a:latin typeface="Arial"/>
              </a:rPr>
              <a:t>spaCy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549000" y="1463040"/>
            <a:ext cx="8777880" cy="1523160"/>
          </a:xfrm>
          <a:prstGeom prst="rect">
            <a:avLst/>
          </a:prstGeom>
          <a:ln>
            <a:noFill/>
          </a:ln>
        </p:spPr>
      </p:pic>
      <p:sp>
        <p:nvSpPr>
          <p:cNvPr id="112" name="TextShape 2"/>
          <p:cNvSpPr txBox="1"/>
          <p:nvPr/>
        </p:nvSpPr>
        <p:spPr>
          <a:xfrm>
            <a:off x="2257920" y="4572000"/>
            <a:ext cx="5788800" cy="498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200" spc="-1" strike="noStrike">
                <a:latin typeface="Arial"/>
              </a:rPr>
              <a:t>Figure from the spaCy documentation, “Language Processing Pipelines”</a:t>
            </a:r>
            <a:endParaRPr b="0" lang="en-US" sz="1200" spc="-1" strike="noStrike">
              <a:latin typeface="Arial"/>
            </a:endParaRPr>
          </a:p>
          <a:p>
            <a:pPr algn="ctr"/>
            <a:r>
              <a:rPr b="0" lang="en-US" sz="1200" spc="-1" strike="noStrike">
                <a:latin typeface="Arial"/>
                <a:hlinkClick r:id="rId2"/>
              </a:rPr>
              <a:t>https://spacy.io/usage/processing-pipelines</a:t>
            </a:r>
            <a:r>
              <a:rPr b="0" lang="en-US" sz="1200" spc="-1" strike="noStrike">
                <a:latin typeface="Arial"/>
              </a:rPr>
              <a:t>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13" name="Line 3"/>
          <p:cNvSpPr/>
          <p:nvPr/>
        </p:nvSpPr>
        <p:spPr>
          <a:xfrm flipV="1">
            <a:off x="1097280" y="2743200"/>
            <a:ext cx="0" cy="365760"/>
          </a:xfrm>
          <a:prstGeom prst="line">
            <a:avLst/>
          </a:prstGeom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TextShape 4"/>
          <p:cNvSpPr txBox="1"/>
          <p:nvPr/>
        </p:nvSpPr>
        <p:spPr>
          <a:xfrm>
            <a:off x="914400" y="3475080"/>
            <a:ext cx="23774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“</a:t>
            </a:r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This is a sentence”</a:t>
            </a:r>
            <a:endParaRPr b="0" lang="en-US" sz="1800" spc="-1" strike="noStrike">
              <a:solidFill>
                <a:srgbClr val="c9211e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4400" spc="-1" strike="noStrike" u="sng">
                <a:uFillTx/>
                <a:latin typeface="Arial"/>
              </a:rPr>
              <a:t>spaCy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549000" y="1463040"/>
            <a:ext cx="8777880" cy="1523160"/>
          </a:xfrm>
          <a:prstGeom prst="rect">
            <a:avLst/>
          </a:prstGeom>
          <a:ln>
            <a:noFill/>
          </a:ln>
        </p:spPr>
      </p:pic>
      <p:sp>
        <p:nvSpPr>
          <p:cNvPr id="117" name="TextShape 2"/>
          <p:cNvSpPr txBox="1"/>
          <p:nvPr/>
        </p:nvSpPr>
        <p:spPr>
          <a:xfrm>
            <a:off x="2257920" y="4572000"/>
            <a:ext cx="5788800" cy="498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200" spc="-1" strike="noStrike">
                <a:latin typeface="Arial"/>
              </a:rPr>
              <a:t>Figure from the spaCy documentation, “Language Processing Pipelines”</a:t>
            </a:r>
            <a:endParaRPr b="0" lang="en-US" sz="1200" spc="-1" strike="noStrike">
              <a:latin typeface="Arial"/>
            </a:endParaRPr>
          </a:p>
          <a:p>
            <a:pPr algn="ctr"/>
            <a:r>
              <a:rPr b="0" lang="en-US" sz="1200" spc="-1" strike="noStrike">
                <a:latin typeface="Arial"/>
                <a:hlinkClick r:id="rId2"/>
              </a:rPr>
              <a:t>https://spacy.io/usage/processing-pipelines</a:t>
            </a:r>
            <a:r>
              <a:rPr b="0" lang="en-US" sz="1200" spc="-1" strike="noStrike">
                <a:latin typeface="Arial"/>
              </a:rPr>
              <a:t>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18" name="TextShape 3"/>
          <p:cNvSpPr txBox="1"/>
          <p:nvPr/>
        </p:nvSpPr>
        <p:spPr>
          <a:xfrm>
            <a:off x="914400" y="3474720"/>
            <a:ext cx="23774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This is a sentence”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Line 4"/>
          <p:cNvSpPr/>
          <p:nvPr/>
        </p:nvSpPr>
        <p:spPr>
          <a:xfrm>
            <a:off x="3200400" y="3657600"/>
            <a:ext cx="1920240" cy="0"/>
          </a:xfrm>
          <a:prstGeom prst="line">
            <a:avLst/>
          </a:prstGeom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TextShape 5"/>
          <p:cNvSpPr txBox="1"/>
          <p:nvPr/>
        </p:nvSpPr>
        <p:spPr>
          <a:xfrm>
            <a:off x="5303520" y="3474720"/>
            <a:ext cx="31089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[“This”, “is”, “a”, “sentence”]</a:t>
            </a:r>
            <a:endParaRPr b="0" lang="en-US" sz="1800" spc="-1" strike="noStrike">
              <a:solidFill>
                <a:srgbClr val="c9211e"/>
              </a:solidFill>
              <a:latin typeface="Arial"/>
            </a:endParaRPr>
          </a:p>
        </p:txBody>
      </p:sp>
      <p:sp>
        <p:nvSpPr>
          <p:cNvPr id="121" name="Line 6"/>
          <p:cNvSpPr/>
          <p:nvPr/>
        </p:nvSpPr>
        <p:spPr>
          <a:xfrm flipV="1">
            <a:off x="2834640" y="2743200"/>
            <a:ext cx="0" cy="365760"/>
          </a:xfrm>
          <a:prstGeom prst="line">
            <a:avLst/>
          </a:prstGeom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4400" spc="-1" strike="noStrike" u="sng">
                <a:uFillTx/>
                <a:latin typeface="Arial"/>
              </a:rPr>
              <a:t>spaCy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549000" y="1463040"/>
            <a:ext cx="8777880" cy="1523160"/>
          </a:xfrm>
          <a:prstGeom prst="rect">
            <a:avLst/>
          </a:prstGeom>
          <a:ln>
            <a:noFill/>
          </a:ln>
        </p:spPr>
      </p:pic>
      <p:sp>
        <p:nvSpPr>
          <p:cNvPr id="124" name="TextShape 2"/>
          <p:cNvSpPr txBox="1"/>
          <p:nvPr/>
        </p:nvSpPr>
        <p:spPr>
          <a:xfrm>
            <a:off x="2257920" y="4572000"/>
            <a:ext cx="5788800" cy="498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200" spc="-1" strike="noStrike">
                <a:latin typeface="Arial"/>
              </a:rPr>
              <a:t>Figure from the spaCy documentation, “Language Processing Pipelines”</a:t>
            </a:r>
            <a:endParaRPr b="0" lang="en-US" sz="1200" spc="-1" strike="noStrike">
              <a:latin typeface="Arial"/>
            </a:endParaRPr>
          </a:p>
          <a:p>
            <a:pPr algn="ctr"/>
            <a:r>
              <a:rPr b="0" lang="en-US" sz="1200" spc="-1" strike="noStrike">
                <a:latin typeface="Arial"/>
                <a:hlinkClick r:id="rId2"/>
              </a:rPr>
              <a:t>https://spacy.io/usage/processing-pipelines</a:t>
            </a:r>
            <a:r>
              <a:rPr b="0" lang="en-US" sz="1200" spc="-1" strike="noStrike">
                <a:latin typeface="Arial"/>
              </a:rPr>
              <a:t>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25" name="TextShape 3"/>
          <p:cNvSpPr txBox="1"/>
          <p:nvPr/>
        </p:nvSpPr>
        <p:spPr>
          <a:xfrm>
            <a:off x="3657600" y="3786840"/>
            <a:ext cx="31089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[“This”, “is”, “a”, “sentence”]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Line 4"/>
          <p:cNvSpPr/>
          <p:nvPr/>
        </p:nvSpPr>
        <p:spPr>
          <a:xfrm flipV="1">
            <a:off x="4114800" y="2743200"/>
            <a:ext cx="0" cy="365760"/>
          </a:xfrm>
          <a:prstGeom prst="line">
            <a:avLst/>
          </a:prstGeom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TextShape 5"/>
          <p:cNvSpPr txBox="1"/>
          <p:nvPr/>
        </p:nvSpPr>
        <p:spPr>
          <a:xfrm>
            <a:off x="3200400" y="3291840"/>
            <a:ext cx="9144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DET</a:t>
            </a:r>
            <a:endParaRPr b="0" lang="en-US" sz="1800" spc="-1" strike="noStrike">
              <a:solidFill>
                <a:srgbClr val="c9211e"/>
              </a:solidFill>
              <a:latin typeface="Arial"/>
            </a:endParaRPr>
          </a:p>
        </p:txBody>
      </p:sp>
      <p:sp>
        <p:nvSpPr>
          <p:cNvPr id="128" name="TextShape 6"/>
          <p:cNvSpPr txBox="1"/>
          <p:nvPr/>
        </p:nvSpPr>
        <p:spPr>
          <a:xfrm>
            <a:off x="4206240" y="3327840"/>
            <a:ext cx="9144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VERB</a:t>
            </a:r>
            <a:endParaRPr b="0" lang="en-US" sz="1800" spc="-1" strike="noStrike">
              <a:solidFill>
                <a:srgbClr val="c9211e"/>
              </a:solidFill>
              <a:latin typeface="Arial"/>
            </a:endParaRPr>
          </a:p>
        </p:txBody>
      </p:sp>
      <p:sp>
        <p:nvSpPr>
          <p:cNvPr id="129" name="TextShape 7"/>
          <p:cNvSpPr txBox="1"/>
          <p:nvPr/>
        </p:nvSpPr>
        <p:spPr>
          <a:xfrm>
            <a:off x="5394960" y="3308400"/>
            <a:ext cx="9144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DET</a:t>
            </a:r>
            <a:endParaRPr b="0" lang="en-US" sz="1800" spc="-1" strike="noStrike">
              <a:solidFill>
                <a:srgbClr val="c9211e"/>
              </a:solidFill>
              <a:latin typeface="Arial"/>
            </a:endParaRPr>
          </a:p>
        </p:txBody>
      </p:sp>
      <p:sp>
        <p:nvSpPr>
          <p:cNvPr id="130" name="TextShape 8"/>
          <p:cNvSpPr txBox="1"/>
          <p:nvPr/>
        </p:nvSpPr>
        <p:spPr>
          <a:xfrm>
            <a:off x="6492240" y="3292560"/>
            <a:ext cx="9144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NOUN</a:t>
            </a:r>
            <a:endParaRPr b="0" lang="en-US" sz="1800" spc="-1" strike="noStrike">
              <a:solidFill>
                <a:srgbClr val="c9211e"/>
              </a:solidFill>
              <a:latin typeface="Arial"/>
            </a:endParaRPr>
          </a:p>
        </p:txBody>
      </p:sp>
      <p:sp>
        <p:nvSpPr>
          <p:cNvPr id="131" name="Line 9"/>
          <p:cNvSpPr/>
          <p:nvPr/>
        </p:nvSpPr>
        <p:spPr>
          <a:xfrm>
            <a:off x="3749040" y="3566160"/>
            <a:ext cx="182880" cy="274320"/>
          </a:xfrm>
          <a:prstGeom prst="line">
            <a:avLst/>
          </a:prstGeom>
          <a:ln w="126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Line 10"/>
          <p:cNvSpPr/>
          <p:nvPr/>
        </p:nvSpPr>
        <p:spPr>
          <a:xfrm>
            <a:off x="4663440" y="3566160"/>
            <a:ext cx="0" cy="310320"/>
          </a:xfrm>
          <a:prstGeom prst="line">
            <a:avLst/>
          </a:prstGeom>
          <a:ln w="126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Line 11"/>
          <p:cNvSpPr/>
          <p:nvPr/>
        </p:nvSpPr>
        <p:spPr>
          <a:xfrm flipH="1">
            <a:off x="5212080" y="3657600"/>
            <a:ext cx="274320" cy="218880"/>
          </a:xfrm>
          <a:prstGeom prst="line">
            <a:avLst/>
          </a:prstGeom>
          <a:ln w="126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Line 12"/>
          <p:cNvSpPr/>
          <p:nvPr/>
        </p:nvSpPr>
        <p:spPr>
          <a:xfrm flipH="1">
            <a:off x="5943600" y="3566160"/>
            <a:ext cx="640080" cy="274320"/>
          </a:xfrm>
          <a:prstGeom prst="line">
            <a:avLst/>
          </a:prstGeom>
          <a:ln w="126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4400" spc="-1" strike="noStrike" u="sng">
                <a:uFillTx/>
                <a:latin typeface="Arial"/>
              </a:rPr>
              <a:t>spaCy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549000" y="1463040"/>
            <a:ext cx="8777880" cy="1523160"/>
          </a:xfrm>
          <a:prstGeom prst="rect">
            <a:avLst/>
          </a:prstGeom>
          <a:ln>
            <a:noFill/>
          </a:ln>
        </p:spPr>
      </p:pic>
      <p:sp>
        <p:nvSpPr>
          <p:cNvPr id="137" name="TextShape 2"/>
          <p:cNvSpPr txBox="1"/>
          <p:nvPr/>
        </p:nvSpPr>
        <p:spPr>
          <a:xfrm>
            <a:off x="2257920" y="4937760"/>
            <a:ext cx="5788800" cy="498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200" spc="-1" strike="noStrike">
                <a:latin typeface="Arial"/>
              </a:rPr>
              <a:t>Figure from the spaCy documentation, “Language Processing Pipelines”</a:t>
            </a:r>
            <a:endParaRPr b="0" lang="en-US" sz="1200" spc="-1" strike="noStrike">
              <a:latin typeface="Arial"/>
            </a:endParaRPr>
          </a:p>
          <a:p>
            <a:pPr algn="ctr"/>
            <a:r>
              <a:rPr b="0" lang="en-US" sz="1200" spc="-1" strike="noStrike">
                <a:latin typeface="Arial"/>
                <a:hlinkClick r:id="rId2"/>
              </a:rPr>
              <a:t>https://spacy.io/usage/processing-pipelines</a:t>
            </a:r>
            <a:r>
              <a:rPr b="0" lang="en-US" sz="1200" spc="-1" strike="noStrike">
                <a:latin typeface="Arial"/>
              </a:rPr>
              <a:t>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38" name="Line 3"/>
          <p:cNvSpPr/>
          <p:nvPr/>
        </p:nvSpPr>
        <p:spPr>
          <a:xfrm flipV="1">
            <a:off x="4937760" y="2743200"/>
            <a:ext cx="0" cy="365760"/>
          </a:xfrm>
          <a:prstGeom prst="line">
            <a:avLst/>
          </a:prstGeom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39" name="" descr=""/>
          <p:cNvPicPr/>
          <p:nvPr/>
        </p:nvPicPr>
        <p:blipFill>
          <a:blip r:embed="rId3"/>
          <a:stretch/>
        </p:blipFill>
        <p:spPr>
          <a:xfrm>
            <a:off x="2286000" y="3160080"/>
            <a:ext cx="5760720" cy="1686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4400" spc="-1" strike="noStrike" u="sng">
                <a:uFillTx/>
                <a:latin typeface="Arial"/>
              </a:rPr>
              <a:t>spaCy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549000" y="1463040"/>
            <a:ext cx="8777880" cy="1523160"/>
          </a:xfrm>
          <a:prstGeom prst="rect">
            <a:avLst/>
          </a:prstGeom>
          <a:ln>
            <a:noFill/>
          </a:ln>
        </p:spPr>
      </p:pic>
      <p:sp>
        <p:nvSpPr>
          <p:cNvPr id="142" name="TextShape 2"/>
          <p:cNvSpPr txBox="1"/>
          <p:nvPr/>
        </p:nvSpPr>
        <p:spPr>
          <a:xfrm>
            <a:off x="2257920" y="4937760"/>
            <a:ext cx="5788800" cy="498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200" spc="-1" strike="noStrike">
                <a:latin typeface="Arial"/>
              </a:rPr>
              <a:t>Figure from the spaCy documentation, “Language Processing Pipelines”</a:t>
            </a:r>
            <a:endParaRPr b="0" lang="en-US" sz="1200" spc="-1" strike="noStrike">
              <a:latin typeface="Arial"/>
            </a:endParaRPr>
          </a:p>
          <a:p>
            <a:pPr algn="ctr"/>
            <a:r>
              <a:rPr b="0" lang="en-US" sz="1200" spc="-1" strike="noStrike">
                <a:latin typeface="Arial"/>
                <a:hlinkClick r:id="rId2"/>
              </a:rPr>
              <a:t>https://spacy.io/usage/processing-pipelines</a:t>
            </a:r>
            <a:r>
              <a:rPr b="0" lang="en-US" sz="1200" spc="-1" strike="noStrike">
                <a:latin typeface="Arial"/>
              </a:rPr>
              <a:t>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43" name="Line 3"/>
          <p:cNvSpPr/>
          <p:nvPr/>
        </p:nvSpPr>
        <p:spPr>
          <a:xfrm flipV="1">
            <a:off x="6035040" y="2743200"/>
            <a:ext cx="0" cy="365760"/>
          </a:xfrm>
          <a:prstGeom prst="line">
            <a:avLst/>
          </a:prstGeom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44" name="" descr=""/>
          <p:cNvPicPr/>
          <p:nvPr/>
        </p:nvPicPr>
        <p:blipFill>
          <a:blip r:embed="rId3"/>
          <a:stretch/>
        </p:blipFill>
        <p:spPr>
          <a:xfrm>
            <a:off x="1645920" y="3648600"/>
            <a:ext cx="7086240" cy="923400"/>
          </a:xfrm>
          <a:prstGeom prst="rect">
            <a:avLst/>
          </a:prstGeom>
          <a:ln>
            <a:noFill/>
          </a:ln>
        </p:spPr>
      </p:pic>
      <p:sp>
        <p:nvSpPr>
          <p:cNvPr id="145" name="TextShape 4"/>
          <p:cNvSpPr txBox="1"/>
          <p:nvPr/>
        </p:nvSpPr>
        <p:spPr>
          <a:xfrm>
            <a:off x="4754880" y="3200400"/>
            <a:ext cx="27432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Named entity recognition</a:t>
            </a:r>
            <a:endParaRPr b="0" lang="en-US" sz="1800" spc="-1" strike="noStrike">
              <a:solidFill>
                <a:srgbClr val="c9211e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4400" spc="-1" strike="noStrike" u="sng">
                <a:uFillTx/>
                <a:latin typeface="Arial"/>
              </a:rPr>
              <a:t>What is NLP?</a:t>
            </a:r>
            <a:endParaRPr b="1" lang="en-US" sz="4400" spc="-1" strike="noStrike" u="sng">
              <a:uFillTx/>
              <a:latin typeface="Arial"/>
            </a:endParaRPr>
          </a:p>
        </p:txBody>
      </p:sp>
      <p:sp>
        <p:nvSpPr>
          <p:cNvPr id="48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NLP = </a:t>
            </a:r>
            <a:r>
              <a:rPr b="0" lang="en-US" sz="3200" spc="-1" strike="noStrike">
                <a:solidFill>
                  <a:srgbClr val="c9211e"/>
                </a:solidFill>
                <a:latin typeface="Arial"/>
              </a:rPr>
              <a:t>Natural</a:t>
            </a:r>
            <a:r>
              <a:rPr b="0" lang="en-US" sz="3200" spc="-1" strike="noStrike">
                <a:latin typeface="Arial"/>
              </a:rPr>
              <a:t> Language Processing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Processing human languages…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...that humans speak </a:t>
            </a:r>
            <a:r>
              <a:rPr b="0" lang="en-US" sz="3200" spc="-1" strike="noStrike">
                <a:solidFill>
                  <a:srgbClr val="111111"/>
                </a:solidFill>
                <a:latin typeface="Arial"/>
              </a:rPr>
              <a:t>‘</a:t>
            </a:r>
            <a:r>
              <a:rPr b="0" lang="en-US" sz="3200" spc="-1" strike="noStrike">
                <a:solidFill>
                  <a:srgbClr val="ff0000"/>
                </a:solidFill>
                <a:latin typeface="Arial"/>
              </a:rPr>
              <a:t>naturally</a:t>
            </a:r>
            <a:r>
              <a:rPr b="0" lang="en-US" sz="3200" spc="-1" strike="noStrike">
                <a:solidFill>
                  <a:srgbClr val="111111"/>
                </a:solidFill>
                <a:latin typeface="Arial"/>
              </a:rPr>
              <a:t>’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i.e. </a:t>
            </a:r>
            <a:r>
              <a:rPr b="0" i="1" lang="en-US" sz="2800" spc="-1" strike="noStrike">
                <a:latin typeface="Arial"/>
              </a:rPr>
              <a:t>not</a:t>
            </a:r>
            <a:r>
              <a:rPr b="0" lang="en-US" sz="2800" spc="-1" strike="noStrike">
                <a:latin typeface="Arial"/>
              </a:rPr>
              <a:t> human languages built for the purpose of </a:t>
            </a:r>
            <a:r>
              <a:rPr b="0" lang="en-US" sz="2800" spc="-1" strike="noStrike">
                <a:latin typeface="Arial"/>
              </a:rPr>
              <a:t>talking computers (i.e. programming languages)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>
                <p:childTnLst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4400" spc="-1" strike="noStrike" u="sng">
                <a:uFillTx/>
                <a:latin typeface="Arial"/>
              </a:rPr>
              <a:t>NLTK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7" name="TextShape 2"/>
          <p:cNvSpPr txBox="1"/>
          <p:nvPr/>
        </p:nvSpPr>
        <p:spPr>
          <a:xfrm>
            <a:off x="2194560" y="4846320"/>
            <a:ext cx="5788800" cy="498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200" spc="-1" strike="noStrike">
                <a:latin typeface="Arial"/>
              </a:rPr>
              <a:t>Figure from the NLTK Book</a:t>
            </a:r>
            <a:endParaRPr b="0" lang="en-US" sz="1200" spc="-1" strike="noStrike">
              <a:latin typeface="Arial"/>
            </a:endParaRPr>
          </a:p>
          <a:p>
            <a:pPr algn="ctr"/>
            <a:r>
              <a:rPr b="0" lang="en-US" sz="1200" spc="-1" strike="noStrike">
                <a:latin typeface="Arial"/>
                <a:hlinkClick r:id="rId1"/>
              </a:rPr>
              <a:t>https://www.nltk.org/book/ch07.html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2"/>
          <a:stretch/>
        </p:blipFill>
        <p:spPr>
          <a:xfrm>
            <a:off x="2341440" y="1303200"/>
            <a:ext cx="5443920" cy="3432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529560" y="1385640"/>
            <a:ext cx="9071640" cy="2500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4400" spc="-1" strike="noStrike">
                <a:latin typeface="Arial"/>
              </a:rPr>
              <a:t>A practical example of NLP</a:t>
            </a:r>
            <a:br/>
            <a:br/>
            <a:r>
              <a:rPr b="1" lang="en-US" sz="4400" spc="-1" strike="noStrike">
                <a:latin typeface="Arial"/>
              </a:rPr>
              <a:t>or: How I learned to stop worrying and love Markov models</a:t>
            </a:r>
            <a:endParaRPr b="1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4400" spc="-1" strike="noStrike" u="sng">
                <a:uFillTx/>
                <a:latin typeface="Arial"/>
              </a:rPr>
              <a:t>N-gram models</a:t>
            </a:r>
            <a:endParaRPr b="1" lang="en-US" sz="4400" spc="-1" strike="noStrike" u="sng">
              <a:uFillTx/>
              <a:latin typeface="Arial"/>
            </a:endParaRPr>
          </a:p>
        </p:txBody>
      </p:sp>
      <p:sp>
        <p:nvSpPr>
          <p:cNvPr id="151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Wikipedia: </a:t>
            </a:r>
            <a:r>
              <a:rPr b="0" i="1" lang="en-US" sz="2800" spc="-1" strike="noStrike">
                <a:latin typeface="Arial"/>
              </a:rPr>
              <a:t>“An n-gram is a contiguous sequence of n </a:t>
            </a:r>
            <a:r>
              <a:rPr b="0" i="1" lang="en-US" sz="2800" spc="-1" strike="noStrike">
                <a:latin typeface="Arial"/>
              </a:rPr>
              <a:t>items from a given sample of text or speech.”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In this talk: n words at a time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1" dur="indefinite" restart="never" nodeType="tmRoot">
          <p:childTnLst>
            <p:seq>
              <p:cTn id="82" dur="indefinite" nodeType="mainSeq">
                <p:childTnLst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4400" spc="-1" strike="noStrike" u="sng">
                <a:uFillTx/>
                <a:latin typeface="Arial"/>
              </a:rPr>
              <a:t>N-gram models</a:t>
            </a:r>
            <a:endParaRPr b="1" lang="en-US" sz="4400" spc="-1" strike="noStrike" u="sng">
              <a:uFillTx/>
              <a:latin typeface="Arial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N-grams are frequently useful for exploratory analyses of bodies of text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Which pairs (triplets, n-tuples) of words are common?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7" dur="indefinite" restart="never" nodeType="tmRoot">
          <p:childTnLst>
            <p:seq>
              <p:cTn id="88" dur="indefinite" nodeType="mainSeq">
                <p:childTnLst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4400" spc="-1" strike="noStrike" u="sng">
                <a:uFillTx/>
                <a:latin typeface="Arial"/>
              </a:rPr>
              <a:t>N-gram models</a:t>
            </a:r>
            <a:endParaRPr b="1" lang="en-US" sz="4400" spc="-1" strike="noStrike" u="sng">
              <a:uFillTx/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rcRect l="50858" t="0" r="0" b="67556"/>
          <a:stretch/>
        </p:blipFill>
        <p:spPr>
          <a:xfrm>
            <a:off x="762120" y="1280160"/>
            <a:ext cx="8747640" cy="3566160"/>
          </a:xfrm>
          <a:prstGeom prst="rect">
            <a:avLst/>
          </a:prstGeom>
          <a:ln>
            <a:noFill/>
          </a:ln>
        </p:spPr>
      </p:pic>
      <p:sp>
        <p:nvSpPr>
          <p:cNvPr id="156" name="CustomShape 2"/>
          <p:cNvSpPr/>
          <p:nvPr/>
        </p:nvSpPr>
        <p:spPr>
          <a:xfrm>
            <a:off x="1116720" y="3327840"/>
            <a:ext cx="1097280" cy="18288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>
                <a:alpha val="25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3"/>
          <p:cNvSpPr/>
          <p:nvPr/>
        </p:nvSpPr>
        <p:spPr>
          <a:xfrm>
            <a:off x="914400" y="3657600"/>
            <a:ext cx="1280160" cy="18288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>
                <a:alpha val="25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3" dur="indefinite" restart="never" nodeType="tmRoot">
          <p:childTnLst>
            <p:seq>
              <p:cTn id="94" dur="indefinite" nodeType="mainSeq">
                <p:childTnLst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4400" spc="-1" strike="noStrike" u="sng">
                <a:uFillTx/>
                <a:latin typeface="Arial"/>
              </a:rPr>
              <a:t>N-gram models</a:t>
            </a:r>
            <a:endParaRPr b="1" lang="en-US" sz="4400" spc="-1" strike="noStrike" u="sng">
              <a:uFillTx/>
              <a:latin typeface="Arial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504000" y="1326600"/>
            <a:ext cx="9071640" cy="1416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Arial"/>
              </a:rPr>
              <a:t>“</a:t>
            </a:r>
            <a:r>
              <a:rPr b="0" lang="en-US" sz="2600" spc="-1" strike="noStrike">
                <a:latin typeface="Arial"/>
              </a:rPr>
              <a:t>Python is a clear and powerful object-oriented </a:t>
            </a:r>
            <a:r>
              <a:rPr b="0" lang="en-US" sz="2600" spc="-1" strike="noStrike">
                <a:latin typeface="Arial"/>
              </a:rPr>
              <a:t>programming language, comparable to Perl, Ruby, </a:t>
            </a:r>
            <a:r>
              <a:rPr b="0" lang="en-US" sz="2600" spc="-1" strike="noStrike">
                <a:latin typeface="Arial"/>
              </a:rPr>
              <a:t>Scheme, or Java.”</a:t>
            </a:r>
            <a:endParaRPr b="0" lang="en-US" sz="2600" spc="-1" strike="noStrike">
              <a:latin typeface="Arial"/>
            </a:endParaRPr>
          </a:p>
        </p:txBody>
      </p:sp>
      <p:grpSp>
        <p:nvGrpSpPr>
          <p:cNvPr id="160" name="Group 3"/>
          <p:cNvGrpSpPr/>
          <p:nvPr/>
        </p:nvGrpSpPr>
        <p:grpSpPr>
          <a:xfrm>
            <a:off x="950400" y="2799000"/>
            <a:ext cx="8866800" cy="1006200"/>
            <a:chOff x="950400" y="2799000"/>
            <a:chExt cx="8866800" cy="1006200"/>
          </a:xfrm>
        </p:grpSpPr>
        <p:sp>
          <p:nvSpPr>
            <p:cNvPr id="161" name="TextShape 4"/>
            <p:cNvSpPr txBox="1"/>
            <p:nvPr/>
          </p:nvSpPr>
          <p:spPr>
            <a:xfrm>
              <a:off x="9281520" y="3057480"/>
              <a:ext cx="535680" cy="4867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noAutofit/>
            </a:bodyPr>
            <a:p>
              <a:r>
                <a:rPr b="0" lang="en-US" sz="2800" spc="-1" strike="noStrike">
                  <a:latin typeface="Arial"/>
                </a:rPr>
                <a:t>...</a:t>
              </a:r>
              <a:endParaRPr b="0" lang="en-US" sz="2800" spc="-1" strike="noStrike">
                <a:latin typeface="Arial"/>
              </a:endParaRPr>
            </a:p>
          </p:txBody>
        </p:sp>
        <p:grpSp>
          <p:nvGrpSpPr>
            <p:cNvPr id="162" name="Group 5"/>
            <p:cNvGrpSpPr/>
            <p:nvPr/>
          </p:nvGrpSpPr>
          <p:grpSpPr>
            <a:xfrm>
              <a:off x="950400" y="2799000"/>
              <a:ext cx="8249760" cy="1006200"/>
              <a:chOff x="950400" y="2799000"/>
              <a:chExt cx="8249760" cy="1006200"/>
            </a:xfrm>
          </p:grpSpPr>
          <p:sp>
            <p:nvSpPr>
              <p:cNvPr id="163" name="CustomShape 6"/>
              <p:cNvSpPr/>
              <p:nvPr/>
            </p:nvSpPr>
            <p:spPr>
              <a:xfrm>
                <a:off x="2606400" y="2799000"/>
                <a:ext cx="1371600" cy="1005840"/>
              </a:xfrm>
              <a:prstGeom prst="ellipse">
                <a:avLst/>
              </a:prstGeom>
              <a:solidFill>
                <a:srgbClr val="729fcf"/>
              </a:solidFill>
              <a:ln>
                <a:solidFill>
                  <a:srgbClr val="3465a4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/>
                <a:r>
                  <a:rPr b="0" lang="en-US" sz="1800" spc="-1" strike="noStrike">
                    <a:latin typeface="Arial"/>
                  </a:rPr>
                  <a:t>“</a:t>
                </a:r>
                <a:r>
                  <a:rPr b="0" lang="en-US" sz="1800" spc="-1" strike="noStrike">
                    <a:latin typeface="Arial"/>
                  </a:rPr>
                  <a:t>Python”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164" name="CustomShape 7"/>
              <p:cNvSpPr/>
              <p:nvPr/>
            </p:nvSpPr>
            <p:spPr>
              <a:xfrm>
                <a:off x="4252320" y="2799000"/>
                <a:ext cx="1371600" cy="1005840"/>
              </a:xfrm>
              <a:prstGeom prst="ellipse">
                <a:avLst/>
              </a:prstGeom>
              <a:solidFill>
                <a:srgbClr val="729fcf"/>
              </a:solidFill>
              <a:ln>
                <a:solidFill>
                  <a:srgbClr val="3465a4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/>
                <a:r>
                  <a:rPr b="0" lang="en-US" sz="1800" spc="-1" strike="noStrike">
                    <a:latin typeface="Arial"/>
                  </a:rPr>
                  <a:t>“</a:t>
                </a:r>
                <a:r>
                  <a:rPr b="0" lang="en-US" sz="1800" spc="-1" strike="noStrike">
                    <a:latin typeface="Arial"/>
                  </a:rPr>
                  <a:t>is”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165" name="CustomShape 8"/>
              <p:cNvSpPr/>
              <p:nvPr/>
            </p:nvSpPr>
            <p:spPr>
              <a:xfrm>
                <a:off x="5898240" y="2799000"/>
                <a:ext cx="1371600" cy="1005840"/>
              </a:xfrm>
              <a:prstGeom prst="ellipse">
                <a:avLst/>
              </a:prstGeom>
              <a:solidFill>
                <a:srgbClr val="729fcf"/>
              </a:solidFill>
              <a:ln>
                <a:solidFill>
                  <a:srgbClr val="3465a4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/>
                <a:r>
                  <a:rPr b="0" lang="en-US" sz="1800" spc="-1" strike="noStrike">
                    <a:latin typeface="Arial"/>
                  </a:rPr>
                  <a:t>“</a:t>
                </a:r>
                <a:r>
                  <a:rPr b="0" lang="en-US" sz="1800" spc="-1" strike="noStrike">
                    <a:latin typeface="Arial"/>
                  </a:rPr>
                  <a:t>a”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166" name="CustomShape 9"/>
              <p:cNvSpPr/>
              <p:nvPr/>
            </p:nvSpPr>
            <p:spPr>
              <a:xfrm>
                <a:off x="7544160" y="2799000"/>
                <a:ext cx="1371600" cy="1005840"/>
              </a:xfrm>
              <a:prstGeom prst="ellipse">
                <a:avLst/>
              </a:prstGeom>
              <a:solidFill>
                <a:srgbClr val="729fcf"/>
              </a:solidFill>
              <a:ln>
                <a:solidFill>
                  <a:srgbClr val="3465a4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/>
                <a:r>
                  <a:rPr b="0" lang="en-US" sz="1800" spc="-1" strike="noStrike">
                    <a:latin typeface="Arial"/>
                  </a:rPr>
                  <a:t>“</a:t>
                </a:r>
                <a:r>
                  <a:rPr b="0" lang="en-US" sz="1800" spc="-1" strike="noStrike">
                    <a:latin typeface="Arial"/>
                  </a:rPr>
                  <a:t>clear”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167" name="Line 10"/>
              <p:cNvSpPr/>
              <p:nvPr/>
            </p:nvSpPr>
            <p:spPr>
              <a:xfrm>
                <a:off x="3978000" y="3311640"/>
                <a:ext cx="274320" cy="0"/>
              </a:xfrm>
              <a:prstGeom prst="line">
                <a:avLst/>
              </a:prstGeom>
              <a:ln>
                <a:solidFill>
                  <a:srgbClr val="3465a4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8" name="Line 11"/>
              <p:cNvSpPr/>
              <p:nvPr/>
            </p:nvSpPr>
            <p:spPr>
              <a:xfrm>
                <a:off x="5623920" y="3311640"/>
                <a:ext cx="274320" cy="0"/>
              </a:xfrm>
              <a:prstGeom prst="line">
                <a:avLst/>
              </a:prstGeom>
              <a:ln>
                <a:solidFill>
                  <a:srgbClr val="3465a4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9" name="Line 12"/>
              <p:cNvSpPr/>
              <p:nvPr/>
            </p:nvSpPr>
            <p:spPr>
              <a:xfrm>
                <a:off x="7269840" y="3311640"/>
                <a:ext cx="274320" cy="0"/>
              </a:xfrm>
              <a:prstGeom prst="line">
                <a:avLst/>
              </a:prstGeom>
              <a:ln>
                <a:solidFill>
                  <a:srgbClr val="3465a4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0" name="Line 13"/>
              <p:cNvSpPr/>
              <p:nvPr/>
            </p:nvSpPr>
            <p:spPr>
              <a:xfrm>
                <a:off x="8925840" y="3311640"/>
                <a:ext cx="274320" cy="0"/>
              </a:xfrm>
              <a:prstGeom prst="line">
                <a:avLst/>
              </a:prstGeom>
              <a:ln>
                <a:solidFill>
                  <a:srgbClr val="3465a4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1" name="CustomShape 14"/>
              <p:cNvSpPr/>
              <p:nvPr/>
            </p:nvSpPr>
            <p:spPr>
              <a:xfrm>
                <a:off x="950400" y="2799360"/>
                <a:ext cx="1371600" cy="1005840"/>
              </a:xfrm>
              <a:prstGeom prst="ellipse">
                <a:avLst/>
              </a:prstGeom>
              <a:solidFill>
                <a:srgbClr val="729fcf"/>
              </a:solidFill>
              <a:ln>
                <a:solidFill>
                  <a:srgbClr val="3465a4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/>
                <a:r>
                  <a:rPr b="0" lang="en-US" sz="1800" spc="-1" strike="noStrike">
                    <a:latin typeface="Arial"/>
                  </a:rPr>
                  <a:t>&lt;START&gt;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172" name="Line 15"/>
              <p:cNvSpPr/>
              <p:nvPr/>
            </p:nvSpPr>
            <p:spPr>
              <a:xfrm>
                <a:off x="2322000" y="3312000"/>
                <a:ext cx="274320" cy="0"/>
              </a:xfrm>
              <a:prstGeom prst="line">
                <a:avLst/>
              </a:prstGeom>
              <a:ln>
                <a:solidFill>
                  <a:srgbClr val="3465a4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173" name="Group 16"/>
          <p:cNvGrpSpPr/>
          <p:nvPr/>
        </p:nvGrpSpPr>
        <p:grpSpPr>
          <a:xfrm>
            <a:off x="950400" y="4203360"/>
            <a:ext cx="8866800" cy="1022400"/>
            <a:chOff x="950400" y="4203360"/>
            <a:chExt cx="8866800" cy="1022400"/>
          </a:xfrm>
        </p:grpSpPr>
        <p:sp>
          <p:nvSpPr>
            <p:cNvPr id="174" name="TextShape 17"/>
            <p:cNvSpPr txBox="1"/>
            <p:nvPr/>
          </p:nvSpPr>
          <p:spPr>
            <a:xfrm>
              <a:off x="9281520" y="4435920"/>
              <a:ext cx="535680" cy="4867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noAutofit/>
            </a:bodyPr>
            <a:p>
              <a:r>
                <a:rPr b="0" lang="en-US" sz="2800" spc="-1" strike="noStrike">
                  <a:latin typeface="Arial"/>
                </a:rPr>
                <a:t>...</a:t>
              </a:r>
              <a:endParaRPr b="0" lang="en-US" sz="2800" spc="-1" strike="noStrike">
                <a:latin typeface="Arial"/>
              </a:endParaRPr>
            </a:p>
          </p:txBody>
        </p:sp>
        <p:grpSp>
          <p:nvGrpSpPr>
            <p:cNvPr id="175" name="Group 18"/>
            <p:cNvGrpSpPr/>
            <p:nvPr/>
          </p:nvGrpSpPr>
          <p:grpSpPr>
            <a:xfrm>
              <a:off x="950400" y="4203360"/>
              <a:ext cx="8249760" cy="1022400"/>
              <a:chOff x="950400" y="4203360"/>
              <a:chExt cx="8249760" cy="1022400"/>
            </a:xfrm>
          </p:grpSpPr>
          <p:sp>
            <p:nvSpPr>
              <p:cNvPr id="176" name="CustomShape 19"/>
              <p:cNvSpPr/>
              <p:nvPr/>
            </p:nvSpPr>
            <p:spPr>
              <a:xfrm>
                <a:off x="2606400" y="4203360"/>
                <a:ext cx="1371600" cy="1005840"/>
              </a:xfrm>
              <a:prstGeom prst="ellipse">
                <a:avLst/>
              </a:prstGeom>
              <a:solidFill>
                <a:srgbClr val="729fcf"/>
              </a:solidFill>
              <a:ln>
                <a:solidFill>
                  <a:srgbClr val="3465a4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/>
                <a:r>
                  <a:rPr b="0" lang="en-US" sz="1800" spc="-1" strike="noStrike">
                    <a:latin typeface="Arial"/>
                  </a:rPr>
                  <a:t>“</a:t>
                </a:r>
                <a:r>
                  <a:rPr b="0" lang="en-US" sz="1800" spc="-1" strike="noStrike">
                    <a:latin typeface="Arial"/>
                  </a:rPr>
                  <a:t>Python”, “is”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177" name="CustomShape 20"/>
              <p:cNvSpPr/>
              <p:nvPr/>
            </p:nvSpPr>
            <p:spPr>
              <a:xfrm>
                <a:off x="4271760" y="4203360"/>
                <a:ext cx="1371600" cy="1005840"/>
              </a:xfrm>
              <a:prstGeom prst="ellipse">
                <a:avLst/>
              </a:prstGeom>
              <a:solidFill>
                <a:srgbClr val="729fcf"/>
              </a:solidFill>
              <a:ln>
                <a:solidFill>
                  <a:srgbClr val="3465a4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/>
                <a:r>
                  <a:rPr b="0" lang="en-US" sz="1800" spc="-1" strike="noStrike">
                    <a:latin typeface="Arial"/>
                  </a:rPr>
                  <a:t>“</a:t>
                </a:r>
                <a:r>
                  <a:rPr b="0" lang="en-US" sz="1800" spc="-1" strike="noStrike">
                    <a:latin typeface="Arial"/>
                  </a:rPr>
                  <a:t>is”, “a”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178" name="CustomShape 21"/>
              <p:cNvSpPr/>
              <p:nvPr/>
            </p:nvSpPr>
            <p:spPr>
              <a:xfrm>
                <a:off x="5895360" y="4219920"/>
                <a:ext cx="1371600" cy="1005840"/>
              </a:xfrm>
              <a:prstGeom prst="ellipse">
                <a:avLst/>
              </a:prstGeom>
              <a:solidFill>
                <a:srgbClr val="729fcf"/>
              </a:solidFill>
              <a:ln>
                <a:solidFill>
                  <a:srgbClr val="3465a4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/>
                <a:r>
                  <a:rPr b="0" lang="en-US" sz="1800" spc="-1" strike="noStrike">
                    <a:latin typeface="Arial"/>
                  </a:rPr>
                  <a:t>“</a:t>
                </a:r>
                <a:r>
                  <a:rPr b="0" lang="en-US" sz="1800" spc="-1" strike="noStrike">
                    <a:latin typeface="Arial"/>
                  </a:rPr>
                  <a:t>a”, “clear”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179" name="CustomShape 22"/>
              <p:cNvSpPr/>
              <p:nvPr/>
            </p:nvSpPr>
            <p:spPr>
              <a:xfrm>
                <a:off x="7557840" y="4219920"/>
                <a:ext cx="1371600" cy="1005840"/>
              </a:xfrm>
              <a:prstGeom prst="ellipse">
                <a:avLst/>
              </a:prstGeom>
              <a:solidFill>
                <a:srgbClr val="729fcf"/>
              </a:solidFill>
              <a:ln>
                <a:solidFill>
                  <a:srgbClr val="3465a4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/>
                <a:r>
                  <a:rPr b="0" lang="en-US" sz="1800" spc="-1" strike="noStrike">
                    <a:latin typeface="Arial"/>
                  </a:rPr>
                  <a:t>“</a:t>
                </a:r>
                <a:r>
                  <a:rPr b="0" lang="en-US" sz="1800" spc="-1" strike="noStrike">
                    <a:latin typeface="Arial"/>
                  </a:rPr>
                  <a:t>clear”, “and”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180" name="Line 23"/>
              <p:cNvSpPr/>
              <p:nvPr/>
            </p:nvSpPr>
            <p:spPr>
              <a:xfrm>
                <a:off x="3978000" y="4715280"/>
                <a:ext cx="274320" cy="0"/>
              </a:xfrm>
              <a:prstGeom prst="line">
                <a:avLst/>
              </a:prstGeom>
              <a:ln>
                <a:solidFill>
                  <a:srgbClr val="3465a4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1" name="Line 24"/>
              <p:cNvSpPr/>
              <p:nvPr/>
            </p:nvSpPr>
            <p:spPr>
              <a:xfrm>
                <a:off x="5623920" y="4715280"/>
                <a:ext cx="274320" cy="0"/>
              </a:xfrm>
              <a:prstGeom prst="line">
                <a:avLst/>
              </a:prstGeom>
              <a:ln>
                <a:solidFill>
                  <a:srgbClr val="3465a4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2" name="Line 25"/>
              <p:cNvSpPr/>
              <p:nvPr/>
            </p:nvSpPr>
            <p:spPr>
              <a:xfrm>
                <a:off x="7269840" y="4715280"/>
                <a:ext cx="274320" cy="0"/>
              </a:xfrm>
              <a:prstGeom prst="line">
                <a:avLst/>
              </a:prstGeom>
              <a:ln>
                <a:solidFill>
                  <a:srgbClr val="3465a4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3" name="Line 26"/>
              <p:cNvSpPr/>
              <p:nvPr/>
            </p:nvSpPr>
            <p:spPr>
              <a:xfrm>
                <a:off x="8925840" y="4715280"/>
                <a:ext cx="274320" cy="0"/>
              </a:xfrm>
              <a:prstGeom prst="line">
                <a:avLst/>
              </a:prstGeom>
              <a:ln>
                <a:solidFill>
                  <a:srgbClr val="3465a4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4" name="CustomShape 27"/>
              <p:cNvSpPr/>
              <p:nvPr/>
            </p:nvSpPr>
            <p:spPr>
              <a:xfrm>
                <a:off x="950400" y="4203720"/>
                <a:ext cx="1371600" cy="1005840"/>
              </a:xfrm>
              <a:prstGeom prst="ellipse">
                <a:avLst/>
              </a:prstGeom>
              <a:solidFill>
                <a:srgbClr val="729fcf"/>
              </a:solidFill>
              <a:ln>
                <a:solidFill>
                  <a:srgbClr val="3465a4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/>
                <a:r>
                  <a:rPr b="0" lang="en-US" sz="1800" spc="-1" strike="noStrike">
                    <a:latin typeface="Arial"/>
                  </a:rPr>
                  <a:t>&lt;START&gt;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185" name="Line 28"/>
              <p:cNvSpPr/>
              <p:nvPr/>
            </p:nvSpPr>
            <p:spPr>
              <a:xfrm>
                <a:off x="2322000" y="4715640"/>
                <a:ext cx="274320" cy="0"/>
              </a:xfrm>
              <a:prstGeom prst="line">
                <a:avLst/>
              </a:prstGeom>
              <a:ln>
                <a:solidFill>
                  <a:srgbClr val="3465a4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186" name="TextShape 29"/>
          <p:cNvSpPr txBox="1"/>
          <p:nvPr/>
        </p:nvSpPr>
        <p:spPr>
          <a:xfrm>
            <a:off x="91440" y="2796480"/>
            <a:ext cx="109728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1-gram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TextShape 30"/>
          <p:cNvSpPr txBox="1"/>
          <p:nvPr/>
        </p:nvSpPr>
        <p:spPr>
          <a:xfrm>
            <a:off x="91440" y="4145760"/>
            <a:ext cx="109728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2-gram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1" dur="indefinite" restart="never" nodeType="tmRoot">
          <p:childTnLst>
            <p:seq>
              <p:cTn id="102" dur="indefinite" nodeType="mainSeq">
                <p:childTnLst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4400" spc="-1" strike="noStrike" u="sng">
                <a:uFillTx/>
                <a:latin typeface="Arial"/>
              </a:rPr>
              <a:t>N-gram models</a:t>
            </a:r>
            <a:endParaRPr b="1" lang="en-US" sz="4400" spc="-1" strike="noStrike" u="sng">
              <a:uFillTx/>
              <a:latin typeface="Arial"/>
            </a:endParaRPr>
          </a:p>
        </p:txBody>
      </p:sp>
      <p:sp>
        <p:nvSpPr>
          <p:cNvPr id="189" name="TextShape 2"/>
          <p:cNvSpPr txBox="1"/>
          <p:nvPr/>
        </p:nvSpPr>
        <p:spPr>
          <a:xfrm>
            <a:off x="504000" y="1326600"/>
            <a:ext cx="9071640" cy="1416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Markov property</a:t>
            </a:r>
            <a:r>
              <a:rPr b="0" lang="en-US" sz="3200" spc="-1" strike="noStrike">
                <a:latin typeface="Arial"/>
              </a:rPr>
              <a:t>: who cares what the history </a:t>
            </a:r>
            <a:r>
              <a:rPr b="0" lang="en-US" sz="3200" spc="-1" strike="noStrike">
                <a:latin typeface="Arial"/>
              </a:rPr>
              <a:t>looks like, where do we go from here?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947160" y="2599200"/>
            <a:ext cx="8105400" cy="2285640"/>
          </a:xfrm>
          <a:prstGeom prst="rect">
            <a:avLst/>
          </a:prstGeom>
          <a:ln>
            <a:noFill/>
          </a:ln>
        </p:spPr>
      </p:pic>
      <p:sp>
        <p:nvSpPr>
          <p:cNvPr id="191" name="TextShape 3"/>
          <p:cNvSpPr txBox="1"/>
          <p:nvPr/>
        </p:nvSpPr>
        <p:spPr>
          <a:xfrm>
            <a:off x="2166480" y="5079240"/>
            <a:ext cx="5788800" cy="498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200" spc="-1" strike="noStrike">
                <a:latin typeface="Arial"/>
              </a:rPr>
              <a:t>Figure from “The Making of Project Haikuza: Part 2”</a:t>
            </a:r>
            <a:endParaRPr b="0" lang="en-US" sz="1200" spc="-1" strike="noStrike">
              <a:latin typeface="Arial"/>
            </a:endParaRPr>
          </a:p>
          <a:p>
            <a:pPr algn="ctr"/>
            <a:r>
              <a:rPr b="0" lang="en-US" sz="1200" spc="-1" strike="noStrike">
                <a:latin typeface="Arial"/>
                <a:hlinkClick r:id="rId2"/>
              </a:rPr>
              <a:t>https://www.justinmklam.com/posts/2015/making-haikuza-ii/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4400" spc="-1" strike="noStrike" u="sng">
                <a:uFillTx/>
                <a:latin typeface="Arial"/>
              </a:rPr>
              <a:t>N-gram models</a:t>
            </a:r>
            <a:endParaRPr b="1" lang="en-US" sz="4400" spc="-1" strike="noStrike" u="sng">
              <a:uFillTx/>
              <a:latin typeface="Arial"/>
            </a:endParaRPr>
          </a:p>
        </p:txBody>
      </p:sp>
      <p:sp>
        <p:nvSpPr>
          <p:cNvPr id="193" name="TextShape 2"/>
          <p:cNvSpPr txBox="1"/>
          <p:nvPr/>
        </p:nvSpPr>
        <p:spPr>
          <a:xfrm>
            <a:off x="504000" y="1326600"/>
            <a:ext cx="9071640" cy="1416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To generate text, take an arrow away from </a:t>
            </a:r>
            <a:r>
              <a:rPr b="0" lang="en-US" sz="3200" spc="-1" strike="noStrike">
                <a:latin typeface="Arial"/>
              </a:rPr>
              <a:t>where you are, add that word, repeat!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947160" y="2599200"/>
            <a:ext cx="8105400" cy="2285640"/>
          </a:xfrm>
          <a:prstGeom prst="rect">
            <a:avLst/>
          </a:prstGeom>
          <a:ln>
            <a:noFill/>
          </a:ln>
        </p:spPr>
      </p:pic>
      <p:sp>
        <p:nvSpPr>
          <p:cNvPr id="195" name="TextShape 3"/>
          <p:cNvSpPr txBox="1"/>
          <p:nvPr/>
        </p:nvSpPr>
        <p:spPr>
          <a:xfrm>
            <a:off x="2166480" y="5079240"/>
            <a:ext cx="5788800" cy="498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200" spc="-1" strike="noStrike">
                <a:latin typeface="Arial"/>
              </a:rPr>
              <a:t>Figure from “The Making of Project Haikuza: Part 2”</a:t>
            </a:r>
            <a:endParaRPr b="0" lang="en-US" sz="1200" spc="-1" strike="noStrike">
              <a:latin typeface="Arial"/>
            </a:endParaRPr>
          </a:p>
          <a:p>
            <a:pPr algn="ctr"/>
            <a:r>
              <a:rPr b="0" lang="en-US" sz="1200" spc="-1" strike="noStrike">
                <a:latin typeface="Arial"/>
                <a:hlinkClick r:id="rId2"/>
              </a:rPr>
              <a:t>https://www.justinmklam.com/posts/2015/making-haikuza-ii/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4400" spc="-1" strike="noStrike" u="sng">
                <a:uFillTx/>
                <a:latin typeface="Arial"/>
              </a:rPr>
              <a:t>N-gram models</a:t>
            </a:r>
            <a:endParaRPr b="1" lang="en-US" sz="4400" spc="-1" strike="noStrike" u="sng">
              <a:uFillTx/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947160" y="2599200"/>
            <a:ext cx="8105400" cy="2285640"/>
          </a:xfrm>
          <a:prstGeom prst="rect">
            <a:avLst/>
          </a:prstGeom>
          <a:ln>
            <a:noFill/>
          </a:ln>
        </p:spPr>
      </p:pic>
      <p:sp>
        <p:nvSpPr>
          <p:cNvPr id="198" name="TextShape 2"/>
          <p:cNvSpPr txBox="1"/>
          <p:nvPr/>
        </p:nvSpPr>
        <p:spPr>
          <a:xfrm>
            <a:off x="2166480" y="5079240"/>
            <a:ext cx="5788800" cy="498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200" spc="-1" strike="noStrike">
                <a:latin typeface="Arial"/>
              </a:rPr>
              <a:t>Figure from “The Making of Project Haikuza: Part 2”</a:t>
            </a:r>
            <a:endParaRPr b="0" lang="en-US" sz="1200" spc="-1" strike="noStrike">
              <a:latin typeface="Arial"/>
            </a:endParaRPr>
          </a:p>
          <a:p>
            <a:pPr algn="ctr"/>
            <a:r>
              <a:rPr b="0" lang="en-US" sz="1200" spc="-1" strike="noStrike">
                <a:latin typeface="Arial"/>
                <a:hlinkClick r:id="rId2"/>
              </a:rPr>
              <a:t>https://www.justinmklam.com/posts/2015/making-haikuza-ii/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9" name="TextShape 3"/>
          <p:cNvSpPr txBox="1"/>
          <p:nvPr/>
        </p:nvSpPr>
        <p:spPr>
          <a:xfrm>
            <a:off x="365760" y="1280160"/>
            <a:ext cx="25603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Our sentence:   “”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Line 4"/>
          <p:cNvSpPr/>
          <p:nvPr/>
        </p:nvSpPr>
        <p:spPr>
          <a:xfrm>
            <a:off x="1463040" y="3291840"/>
            <a:ext cx="0" cy="640080"/>
          </a:xfrm>
          <a:prstGeom prst="line">
            <a:avLst/>
          </a:prstGeom>
          <a:ln w="38160">
            <a:solidFill>
              <a:srgbClr val="bf004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4400" spc="-1" strike="noStrike" u="sng">
                <a:uFillTx/>
                <a:latin typeface="Arial"/>
              </a:rPr>
              <a:t>N-gram models</a:t>
            </a:r>
            <a:endParaRPr b="1" lang="en-US" sz="4400" spc="-1" strike="noStrike" u="sng">
              <a:uFillTx/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947160" y="2599200"/>
            <a:ext cx="8105400" cy="2285640"/>
          </a:xfrm>
          <a:prstGeom prst="rect">
            <a:avLst/>
          </a:prstGeom>
          <a:ln>
            <a:noFill/>
          </a:ln>
        </p:spPr>
      </p:pic>
      <p:sp>
        <p:nvSpPr>
          <p:cNvPr id="203" name="TextShape 2"/>
          <p:cNvSpPr txBox="1"/>
          <p:nvPr/>
        </p:nvSpPr>
        <p:spPr>
          <a:xfrm>
            <a:off x="2166480" y="5079240"/>
            <a:ext cx="5788800" cy="498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200" spc="-1" strike="noStrike">
                <a:latin typeface="Arial"/>
              </a:rPr>
              <a:t>Figure from “The Making of Project Haikuza: Part 2”</a:t>
            </a:r>
            <a:endParaRPr b="0" lang="en-US" sz="1200" spc="-1" strike="noStrike">
              <a:latin typeface="Arial"/>
            </a:endParaRPr>
          </a:p>
          <a:p>
            <a:pPr algn="ctr"/>
            <a:r>
              <a:rPr b="0" lang="en-US" sz="1200" spc="-1" strike="noStrike">
                <a:latin typeface="Arial"/>
                <a:hlinkClick r:id="rId2"/>
              </a:rPr>
              <a:t>https://www.justinmklam.com/posts/2015/making-haikuza-ii/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4" name="TextShape 3"/>
          <p:cNvSpPr txBox="1"/>
          <p:nvPr/>
        </p:nvSpPr>
        <p:spPr>
          <a:xfrm>
            <a:off x="365760" y="1280160"/>
            <a:ext cx="25603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Our sentence:   “”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5" name="Line 4"/>
          <p:cNvSpPr/>
          <p:nvPr/>
        </p:nvSpPr>
        <p:spPr>
          <a:xfrm>
            <a:off x="2194560" y="3383280"/>
            <a:ext cx="0" cy="640080"/>
          </a:xfrm>
          <a:prstGeom prst="line">
            <a:avLst/>
          </a:prstGeom>
          <a:ln w="38160">
            <a:solidFill>
              <a:srgbClr val="bf004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0" y="-914400"/>
            <a:ext cx="10241280" cy="7719120"/>
          </a:xfrm>
          <a:prstGeom prst="rect">
            <a:avLst/>
          </a:prstGeom>
          <a:ln>
            <a:noFill/>
          </a:ln>
        </p:spPr>
      </p:pic>
      <p:sp>
        <p:nvSpPr>
          <p:cNvPr id="50" name="TextShape 1"/>
          <p:cNvSpPr txBox="1"/>
          <p:nvPr/>
        </p:nvSpPr>
        <p:spPr>
          <a:xfrm>
            <a:off x="2011680" y="5212080"/>
            <a:ext cx="5943600" cy="498600"/>
          </a:xfrm>
          <a:prstGeom prst="rect">
            <a:avLst/>
          </a:prstGeom>
          <a:solidFill>
            <a:srgbClr val="8d281e"/>
          </a:solidFill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200" spc="-1" strike="noStrike">
                <a:latin typeface="Arial"/>
              </a:rPr>
              <a:t>Figure from Wikimedia Commons, Public Domain</a:t>
            </a:r>
            <a:endParaRPr b="0" lang="en-US" sz="1200" spc="-1" strike="noStrike">
              <a:latin typeface="Arial"/>
            </a:endParaRPr>
          </a:p>
          <a:p>
            <a:pPr algn="ctr"/>
            <a:r>
              <a:rPr b="0" lang="en-US" sz="1200" spc="-1" strike="noStrike">
                <a:latin typeface="Arial"/>
                <a:hlinkClick r:id="rId2"/>
              </a:rPr>
              <a:t>https://commons.wikimedia.org/wiki/File:Thats_all_folks.svg</a:t>
            </a:r>
            <a:r>
              <a:rPr b="0" lang="en-US" sz="1200" spc="-1" strike="noStrike">
                <a:latin typeface="Arial"/>
              </a:rPr>
              <a:t> 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4400" spc="-1" strike="noStrike" u="sng">
                <a:uFillTx/>
                <a:latin typeface="Arial"/>
              </a:rPr>
              <a:t>N-gram models</a:t>
            </a:r>
            <a:endParaRPr b="1" lang="en-US" sz="4400" spc="-1" strike="noStrike" u="sng">
              <a:uFillTx/>
              <a:latin typeface="Arial"/>
            </a:endParaRPr>
          </a:p>
        </p:txBody>
      </p:sp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947160" y="2599200"/>
            <a:ext cx="8105400" cy="2285640"/>
          </a:xfrm>
          <a:prstGeom prst="rect">
            <a:avLst/>
          </a:prstGeom>
          <a:ln>
            <a:noFill/>
          </a:ln>
        </p:spPr>
      </p:pic>
      <p:sp>
        <p:nvSpPr>
          <p:cNvPr id="208" name="TextShape 2"/>
          <p:cNvSpPr txBox="1"/>
          <p:nvPr/>
        </p:nvSpPr>
        <p:spPr>
          <a:xfrm>
            <a:off x="2166480" y="5079240"/>
            <a:ext cx="5788800" cy="498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200" spc="-1" strike="noStrike">
                <a:latin typeface="Arial"/>
              </a:rPr>
              <a:t>Figure from “The Making of Project Haikuza: Part 2”</a:t>
            </a:r>
            <a:endParaRPr b="0" lang="en-US" sz="1200" spc="-1" strike="noStrike">
              <a:latin typeface="Arial"/>
            </a:endParaRPr>
          </a:p>
          <a:p>
            <a:pPr algn="ctr"/>
            <a:r>
              <a:rPr b="0" lang="en-US" sz="1200" spc="-1" strike="noStrike">
                <a:latin typeface="Arial"/>
                <a:hlinkClick r:id="rId2"/>
              </a:rPr>
              <a:t>https://www.justinmklam.com/posts/2015/making-haikuza-ii/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9" name="TextShape 3"/>
          <p:cNvSpPr txBox="1"/>
          <p:nvPr/>
        </p:nvSpPr>
        <p:spPr>
          <a:xfrm>
            <a:off x="365760" y="1280160"/>
            <a:ext cx="25603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Our sentence:   “”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CustomShape 4"/>
          <p:cNvSpPr/>
          <p:nvPr/>
        </p:nvSpPr>
        <p:spPr>
          <a:xfrm>
            <a:off x="1920240" y="4023360"/>
            <a:ext cx="640080" cy="36576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bf0041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Line 5"/>
          <p:cNvSpPr/>
          <p:nvPr/>
        </p:nvSpPr>
        <p:spPr>
          <a:xfrm>
            <a:off x="1463040" y="3383280"/>
            <a:ext cx="0" cy="640080"/>
          </a:xfrm>
          <a:prstGeom prst="line">
            <a:avLst/>
          </a:prstGeom>
          <a:ln w="38160">
            <a:solidFill>
              <a:srgbClr val="bf004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4400" spc="-1" strike="noStrike" u="sng">
                <a:uFillTx/>
                <a:latin typeface="Arial"/>
              </a:rPr>
              <a:t>N-gram models</a:t>
            </a:r>
            <a:endParaRPr b="1" lang="en-US" sz="4400" spc="-1" strike="noStrike" u="sng">
              <a:uFillTx/>
              <a:latin typeface="Arial"/>
            </a:endParaRPr>
          </a:p>
        </p:txBody>
      </p:sp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947160" y="2599200"/>
            <a:ext cx="8105400" cy="2285640"/>
          </a:xfrm>
          <a:prstGeom prst="rect">
            <a:avLst/>
          </a:prstGeom>
          <a:ln>
            <a:noFill/>
          </a:ln>
        </p:spPr>
      </p:pic>
      <p:sp>
        <p:nvSpPr>
          <p:cNvPr id="214" name="TextShape 2"/>
          <p:cNvSpPr txBox="1"/>
          <p:nvPr/>
        </p:nvSpPr>
        <p:spPr>
          <a:xfrm>
            <a:off x="2166480" y="5079240"/>
            <a:ext cx="5788800" cy="498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200" spc="-1" strike="noStrike">
                <a:latin typeface="Arial"/>
              </a:rPr>
              <a:t>Figure from “The Making of Project Haikuza: Part 2”</a:t>
            </a:r>
            <a:endParaRPr b="0" lang="en-US" sz="1200" spc="-1" strike="noStrike">
              <a:latin typeface="Arial"/>
            </a:endParaRPr>
          </a:p>
          <a:p>
            <a:pPr algn="ctr"/>
            <a:r>
              <a:rPr b="0" lang="en-US" sz="1200" spc="-1" strike="noStrike">
                <a:latin typeface="Arial"/>
                <a:hlinkClick r:id="rId2"/>
              </a:rPr>
              <a:t>https://www.justinmklam.com/posts/2015/making-haikuza-ii/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15" name="TextShape 3"/>
          <p:cNvSpPr txBox="1"/>
          <p:nvPr/>
        </p:nvSpPr>
        <p:spPr>
          <a:xfrm>
            <a:off x="365760" y="1280160"/>
            <a:ext cx="25603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Our sentence:   “</a:t>
            </a:r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”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6" name="Line 4"/>
          <p:cNvSpPr/>
          <p:nvPr/>
        </p:nvSpPr>
        <p:spPr>
          <a:xfrm>
            <a:off x="2834640" y="3383280"/>
            <a:ext cx="0" cy="640080"/>
          </a:xfrm>
          <a:prstGeom prst="line">
            <a:avLst/>
          </a:prstGeom>
          <a:ln w="38160">
            <a:solidFill>
              <a:srgbClr val="bf004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4400" spc="-1" strike="noStrike" u="sng">
                <a:uFillTx/>
                <a:latin typeface="Arial"/>
              </a:rPr>
              <a:t>N-gram models</a:t>
            </a:r>
            <a:endParaRPr b="1" lang="en-US" sz="4400" spc="-1" strike="noStrike" u="sng">
              <a:uFillTx/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947160" y="2599200"/>
            <a:ext cx="8105400" cy="2285640"/>
          </a:xfrm>
          <a:prstGeom prst="rect">
            <a:avLst/>
          </a:prstGeom>
          <a:ln>
            <a:noFill/>
          </a:ln>
        </p:spPr>
      </p:pic>
      <p:sp>
        <p:nvSpPr>
          <p:cNvPr id="219" name="TextShape 2"/>
          <p:cNvSpPr txBox="1"/>
          <p:nvPr/>
        </p:nvSpPr>
        <p:spPr>
          <a:xfrm>
            <a:off x="2166480" y="5079240"/>
            <a:ext cx="5788800" cy="498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200" spc="-1" strike="noStrike">
                <a:latin typeface="Arial"/>
              </a:rPr>
              <a:t>Figure from “The Making of Project Haikuza: Part 2”</a:t>
            </a:r>
            <a:endParaRPr b="0" lang="en-US" sz="1200" spc="-1" strike="noStrike">
              <a:latin typeface="Arial"/>
            </a:endParaRPr>
          </a:p>
          <a:p>
            <a:pPr algn="ctr"/>
            <a:r>
              <a:rPr b="0" lang="en-US" sz="1200" spc="-1" strike="noStrike">
                <a:latin typeface="Arial"/>
                <a:hlinkClick r:id="rId2"/>
              </a:rPr>
              <a:t>https://www.justinmklam.com/posts/2015/making-haikuza-ii/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0" name="TextShape 3"/>
          <p:cNvSpPr txBox="1"/>
          <p:nvPr/>
        </p:nvSpPr>
        <p:spPr>
          <a:xfrm>
            <a:off x="365760" y="1280160"/>
            <a:ext cx="25603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Our sentence:   “</a:t>
            </a:r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”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1" name="Line 4"/>
          <p:cNvSpPr/>
          <p:nvPr/>
        </p:nvSpPr>
        <p:spPr>
          <a:xfrm>
            <a:off x="2834640" y="3383280"/>
            <a:ext cx="0" cy="640080"/>
          </a:xfrm>
          <a:prstGeom prst="line">
            <a:avLst/>
          </a:prstGeom>
          <a:ln w="38160">
            <a:solidFill>
              <a:srgbClr val="bf004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5"/>
          <p:cNvSpPr/>
          <p:nvPr/>
        </p:nvSpPr>
        <p:spPr>
          <a:xfrm>
            <a:off x="3291840" y="4023360"/>
            <a:ext cx="731520" cy="45720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bf0041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4400" spc="-1" strike="noStrike" u="sng">
                <a:uFillTx/>
                <a:latin typeface="Arial"/>
              </a:rPr>
              <a:t>N-gram models</a:t>
            </a:r>
            <a:endParaRPr b="1" lang="en-US" sz="4400" spc="-1" strike="noStrike" u="sng">
              <a:uFillTx/>
              <a:latin typeface="Arial"/>
            </a:endParaRPr>
          </a:p>
        </p:txBody>
      </p:sp>
      <p:pic>
        <p:nvPicPr>
          <p:cNvPr id="224" name="" descr=""/>
          <p:cNvPicPr/>
          <p:nvPr/>
        </p:nvPicPr>
        <p:blipFill>
          <a:blip r:embed="rId1"/>
          <a:stretch/>
        </p:blipFill>
        <p:spPr>
          <a:xfrm>
            <a:off x="947160" y="2599200"/>
            <a:ext cx="8105400" cy="2285640"/>
          </a:xfrm>
          <a:prstGeom prst="rect">
            <a:avLst/>
          </a:prstGeom>
          <a:ln>
            <a:noFill/>
          </a:ln>
        </p:spPr>
      </p:pic>
      <p:sp>
        <p:nvSpPr>
          <p:cNvPr id="225" name="TextShape 2"/>
          <p:cNvSpPr txBox="1"/>
          <p:nvPr/>
        </p:nvSpPr>
        <p:spPr>
          <a:xfrm>
            <a:off x="2166480" y="5079240"/>
            <a:ext cx="5788800" cy="498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200" spc="-1" strike="noStrike">
                <a:latin typeface="Arial"/>
              </a:rPr>
              <a:t>Figure from “The Making of Project Haikuza: Part 2”</a:t>
            </a:r>
            <a:endParaRPr b="0" lang="en-US" sz="1200" spc="-1" strike="noStrike">
              <a:latin typeface="Arial"/>
            </a:endParaRPr>
          </a:p>
          <a:p>
            <a:pPr algn="ctr"/>
            <a:r>
              <a:rPr b="0" lang="en-US" sz="1200" spc="-1" strike="noStrike">
                <a:latin typeface="Arial"/>
                <a:hlinkClick r:id="rId2"/>
              </a:rPr>
              <a:t>https://www.justinmklam.com/posts/2015/making-haikuza-ii/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6" name="TextShape 3"/>
          <p:cNvSpPr txBox="1"/>
          <p:nvPr/>
        </p:nvSpPr>
        <p:spPr>
          <a:xfrm>
            <a:off x="365760" y="1280160"/>
            <a:ext cx="92354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Our sentence:   “I</a:t>
            </a:r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 don’t</a:t>
            </a:r>
            <a:r>
              <a:rPr b="0" lang="en-US" sz="1800" spc="-1" strike="noStrike">
                <a:latin typeface="Arial"/>
              </a:rPr>
              <a:t>”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7" name="Line 4"/>
          <p:cNvSpPr/>
          <p:nvPr/>
        </p:nvSpPr>
        <p:spPr>
          <a:xfrm>
            <a:off x="4572000" y="3474720"/>
            <a:ext cx="0" cy="640080"/>
          </a:xfrm>
          <a:prstGeom prst="line">
            <a:avLst/>
          </a:prstGeom>
          <a:ln w="38160">
            <a:solidFill>
              <a:srgbClr val="bf004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4400" spc="-1" strike="noStrike" u="sng">
                <a:uFillTx/>
                <a:latin typeface="Arial"/>
              </a:rPr>
              <a:t>N-gram models</a:t>
            </a:r>
            <a:endParaRPr b="1" lang="en-US" sz="4400" spc="-1" strike="noStrike" u="sng">
              <a:uFillTx/>
              <a:latin typeface="Arial"/>
            </a:endParaRPr>
          </a:p>
        </p:txBody>
      </p:sp>
      <p:pic>
        <p:nvPicPr>
          <p:cNvPr id="229" name="" descr=""/>
          <p:cNvPicPr/>
          <p:nvPr/>
        </p:nvPicPr>
        <p:blipFill>
          <a:blip r:embed="rId1"/>
          <a:stretch/>
        </p:blipFill>
        <p:spPr>
          <a:xfrm>
            <a:off x="947160" y="2599200"/>
            <a:ext cx="8105400" cy="2285640"/>
          </a:xfrm>
          <a:prstGeom prst="rect">
            <a:avLst/>
          </a:prstGeom>
          <a:ln>
            <a:noFill/>
          </a:ln>
        </p:spPr>
      </p:pic>
      <p:sp>
        <p:nvSpPr>
          <p:cNvPr id="230" name="TextShape 2"/>
          <p:cNvSpPr txBox="1"/>
          <p:nvPr/>
        </p:nvSpPr>
        <p:spPr>
          <a:xfrm>
            <a:off x="2166480" y="5079240"/>
            <a:ext cx="5788800" cy="498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200" spc="-1" strike="noStrike">
                <a:latin typeface="Arial"/>
              </a:rPr>
              <a:t>Figure from “The Making of Project Haikuza: Part 2”</a:t>
            </a:r>
            <a:endParaRPr b="0" lang="en-US" sz="1200" spc="-1" strike="noStrike">
              <a:latin typeface="Arial"/>
            </a:endParaRPr>
          </a:p>
          <a:p>
            <a:pPr algn="ctr"/>
            <a:r>
              <a:rPr b="0" lang="en-US" sz="1200" spc="-1" strike="noStrike">
                <a:latin typeface="Arial"/>
                <a:hlinkClick r:id="rId2"/>
              </a:rPr>
              <a:t>https://www.justinmklam.com/posts/2015/making-haikuza-ii/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31" name="TextShape 3"/>
          <p:cNvSpPr txBox="1"/>
          <p:nvPr/>
        </p:nvSpPr>
        <p:spPr>
          <a:xfrm>
            <a:off x="365760" y="1280160"/>
            <a:ext cx="92354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Our sentence:   “I</a:t>
            </a:r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 don’t</a:t>
            </a:r>
            <a:r>
              <a:rPr b="0" lang="en-US" sz="1800" spc="-1" strike="noStrike">
                <a:latin typeface="Arial"/>
              </a:rPr>
              <a:t>”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2" name="Line 4"/>
          <p:cNvSpPr/>
          <p:nvPr/>
        </p:nvSpPr>
        <p:spPr>
          <a:xfrm>
            <a:off x="4572000" y="3474720"/>
            <a:ext cx="0" cy="640080"/>
          </a:xfrm>
          <a:prstGeom prst="line">
            <a:avLst/>
          </a:prstGeom>
          <a:ln w="38160">
            <a:solidFill>
              <a:srgbClr val="bf004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5"/>
          <p:cNvSpPr/>
          <p:nvPr/>
        </p:nvSpPr>
        <p:spPr>
          <a:xfrm>
            <a:off x="4663440" y="3657600"/>
            <a:ext cx="731520" cy="45720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bf0041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4400" spc="-1" strike="noStrike" u="sng">
                <a:uFillTx/>
                <a:latin typeface="Arial"/>
              </a:rPr>
              <a:t>N-gram models</a:t>
            </a:r>
            <a:endParaRPr b="1" lang="en-US" sz="4400" spc="-1" strike="noStrike" u="sng">
              <a:uFillTx/>
              <a:latin typeface="Arial"/>
            </a:endParaRPr>
          </a:p>
        </p:txBody>
      </p:sp>
      <p:pic>
        <p:nvPicPr>
          <p:cNvPr id="235" name="" descr=""/>
          <p:cNvPicPr/>
          <p:nvPr/>
        </p:nvPicPr>
        <p:blipFill>
          <a:blip r:embed="rId1"/>
          <a:stretch/>
        </p:blipFill>
        <p:spPr>
          <a:xfrm>
            <a:off x="947160" y="2599200"/>
            <a:ext cx="8105400" cy="2285640"/>
          </a:xfrm>
          <a:prstGeom prst="rect">
            <a:avLst/>
          </a:prstGeom>
          <a:ln>
            <a:noFill/>
          </a:ln>
        </p:spPr>
      </p:pic>
      <p:sp>
        <p:nvSpPr>
          <p:cNvPr id="236" name="TextShape 2"/>
          <p:cNvSpPr txBox="1"/>
          <p:nvPr/>
        </p:nvSpPr>
        <p:spPr>
          <a:xfrm>
            <a:off x="2166480" y="5079240"/>
            <a:ext cx="5788800" cy="498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200" spc="-1" strike="noStrike">
                <a:latin typeface="Arial"/>
              </a:rPr>
              <a:t>Figure from “The Making of Project Haikuza: Part 2”</a:t>
            </a:r>
            <a:endParaRPr b="0" lang="en-US" sz="1200" spc="-1" strike="noStrike">
              <a:latin typeface="Arial"/>
            </a:endParaRPr>
          </a:p>
          <a:p>
            <a:pPr algn="ctr"/>
            <a:r>
              <a:rPr b="0" lang="en-US" sz="1200" spc="-1" strike="noStrike">
                <a:latin typeface="Arial"/>
                <a:hlinkClick r:id="rId2"/>
              </a:rPr>
              <a:t>https://www.justinmklam.com/posts/2015/making-haikuza-ii/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37" name="TextShape 3"/>
          <p:cNvSpPr txBox="1"/>
          <p:nvPr/>
        </p:nvSpPr>
        <p:spPr>
          <a:xfrm>
            <a:off x="365760" y="1280160"/>
            <a:ext cx="92354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Our sentence:   “I</a:t>
            </a:r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don’t </a:t>
            </a:r>
            <a:r>
              <a:rPr b="0" lang="en-US" sz="1800" spc="-1" strike="noStrike">
                <a:solidFill>
                  <a:srgbClr val="ff4000"/>
                </a:solidFill>
                <a:latin typeface="Arial"/>
              </a:rPr>
              <a:t>like</a:t>
            </a:r>
            <a:r>
              <a:rPr b="0" lang="en-US" sz="1800" spc="-1" strike="noStrike">
                <a:latin typeface="Arial"/>
              </a:rPr>
              <a:t>”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8" name="Line 4"/>
          <p:cNvSpPr/>
          <p:nvPr/>
        </p:nvSpPr>
        <p:spPr>
          <a:xfrm>
            <a:off x="5669280" y="2743200"/>
            <a:ext cx="0" cy="640080"/>
          </a:xfrm>
          <a:prstGeom prst="line">
            <a:avLst/>
          </a:prstGeom>
          <a:ln w="38160">
            <a:solidFill>
              <a:srgbClr val="bf004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4400" spc="-1" strike="noStrike" u="sng">
                <a:uFillTx/>
                <a:latin typeface="Arial"/>
              </a:rPr>
              <a:t>N-gram models</a:t>
            </a:r>
            <a:endParaRPr b="1" lang="en-US" sz="4400" spc="-1" strike="noStrike" u="sng">
              <a:uFillTx/>
              <a:latin typeface="Arial"/>
            </a:endParaRPr>
          </a:p>
        </p:txBody>
      </p:sp>
      <p:pic>
        <p:nvPicPr>
          <p:cNvPr id="240" name="" descr=""/>
          <p:cNvPicPr/>
          <p:nvPr/>
        </p:nvPicPr>
        <p:blipFill>
          <a:blip r:embed="rId1"/>
          <a:stretch/>
        </p:blipFill>
        <p:spPr>
          <a:xfrm>
            <a:off x="947160" y="2599200"/>
            <a:ext cx="8105400" cy="2285640"/>
          </a:xfrm>
          <a:prstGeom prst="rect">
            <a:avLst/>
          </a:prstGeom>
          <a:ln>
            <a:noFill/>
          </a:ln>
        </p:spPr>
      </p:pic>
      <p:sp>
        <p:nvSpPr>
          <p:cNvPr id="241" name="TextShape 2"/>
          <p:cNvSpPr txBox="1"/>
          <p:nvPr/>
        </p:nvSpPr>
        <p:spPr>
          <a:xfrm>
            <a:off x="2166480" y="5079240"/>
            <a:ext cx="5788800" cy="498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200" spc="-1" strike="noStrike">
                <a:latin typeface="Arial"/>
              </a:rPr>
              <a:t>Figure from “The Making of Project Haikuza: Part 2”</a:t>
            </a:r>
            <a:endParaRPr b="0" lang="en-US" sz="1200" spc="-1" strike="noStrike">
              <a:latin typeface="Arial"/>
            </a:endParaRPr>
          </a:p>
          <a:p>
            <a:pPr algn="ctr"/>
            <a:r>
              <a:rPr b="0" lang="en-US" sz="1200" spc="-1" strike="noStrike">
                <a:latin typeface="Arial"/>
                <a:hlinkClick r:id="rId2"/>
              </a:rPr>
              <a:t>https://www.justinmklam.com/posts/2015/making-haikuza-ii/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42" name="TextShape 3"/>
          <p:cNvSpPr txBox="1"/>
          <p:nvPr/>
        </p:nvSpPr>
        <p:spPr>
          <a:xfrm>
            <a:off x="365760" y="1280160"/>
            <a:ext cx="92354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Our sentence:   “I</a:t>
            </a:r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don’t </a:t>
            </a:r>
            <a:r>
              <a:rPr b="0" lang="en-US" sz="1800" spc="-1" strike="noStrike">
                <a:solidFill>
                  <a:srgbClr val="ff4000"/>
                </a:solidFill>
                <a:latin typeface="Arial"/>
              </a:rPr>
              <a:t>like</a:t>
            </a:r>
            <a:r>
              <a:rPr b="0" lang="en-US" sz="1800" spc="-1" strike="noStrike">
                <a:latin typeface="Arial"/>
              </a:rPr>
              <a:t>”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3" name="Line 4"/>
          <p:cNvSpPr/>
          <p:nvPr/>
        </p:nvSpPr>
        <p:spPr>
          <a:xfrm>
            <a:off x="5669280" y="2743200"/>
            <a:ext cx="0" cy="640080"/>
          </a:xfrm>
          <a:prstGeom prst="line">
            <a:avLst/>
          </a:prstGeom>
          <a:ln w="38160">
            <a:solidFill>
              <a:srgbClr val="bf004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5"/>
          <p:cNvSpPr/>
          <p:nvPr/>
        </p:nvSpPr>
        <p:spPr>
          <a:xfrm>
            <a:off x="6035040" y="3291840"/>
            <a:ext cx="822960" cy="5486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bf0041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4400" spc="-1" strike="noStrike" u="sng">
                <a:uFillTx/>
                <a:latin typeface="Arial"/>
              </a:rPr>
              <a:t>N-gram models</a:t>
            </a:r>
            <a:endParaRPr b="1" lang="en-US" sz="4400" spc="-1" strike="noStrike" u="sng">
              <a:uFillTx/>
              <a:latin typeface="Arial"/>
            </a:endParaRPr>
          </a:p>
        </p:txBody>
      </p:sp>
      <p:pic>
        <p:nvPicPr>
          <p:cNvPr id="246" name="" descr=""/>
          <p:cNvPicPr/>
          <p:nvPr/>
        </p:nvPicPr>
        <p:blipFill>
          <a:blip r:embed="rId1"/>
          <a:stretch/>
        </p:blipFill>
        <p:spPr>
          <a:xfrm>
            <a:off x="947160" y="2599200"/>
            <a:ext cx="8105400" cy="2285640"/>
          </a:xfrm>
          <a:prstGeom prst="rect">
            <a:avLst/>
          </a:prstGeom>
          <a:ln>
            <a:noFill/>
          </a:ln>
        </p:spPr>
      </p:pic>
      <p:sp>
        <p:nvSpPr>
          <p:cNvPr id="247" name="TextShape 2"/>
          <p:cNvSpPr txBox="1"/>
          <p:nvPr/>
        </p:nvSpPr>
        <p:spPr>
          <a:xfrm>
            <a:off x="2166480" y="5079240"/>
            <a:ext cx="5788800" cy="498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200" spc="-1" strike="noStrike">
                <a:latin typeface="Arial"/>
              </a:rPr>
              <a:t>Figure from “The Making of Project Haikuza: Part 2”</a:t>
            </a:r>
            <a:endParaRPr b="0" lang="en-US" sz="1200" spc="-1" strike="noStrike">
              <a:latin typeface="Arial"/>
            </a:endParaRPr>
          </a:p>
          <a:p>
            <a:pPr algn="ctr"/>
            <a:r>
              <a:rPr b="0" lang="en-US" sz="1200" spc="-1" strike="noStrike">
                <a:latin typeface="Arial"/>
                <a:hlinkClick r:id="rId2"/>
              </a:rPr>
              <a:t>https://www.justinmklam.com/posts/2015/making-haikuza-ii/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48" name="TextShape 3"/>
          <p:cNvSpPr txBox="1"/>
          <p:nvPr/>
        </p:nvSpPr>
        <p:spPr>
          <a:xfrm>
            <a:off x="365760" y="1280160"/>
            <a:ext cx="92354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Our sentence:   “I</a:t>
            </a:r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don’t like 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</a:rPr>
              <a:t>ham</a:t>
            </a:r>
            <a:r>
              <a:rPr b="0" lang="en-US" sz="1800" spc="-1" strike="noStrike">
                <a:latin typeface="Arial"/>
              </a:rPr>
              <a:t>”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9" name="Line 4"/>
          <p:cNvSpPr/>
          <p:nvPr/>
        </p:nvSpPr>
        <p:spPr>
          <a:xfrm flipH="1">
            <a:off x="7589520" y="2834640"/>
            <a:ext cx="457200" cy="640080"/>
          </a:xfrm>
          <a:prstGeom prst="line">
            <a:avLst/>
          </a:prstGeom>
          <a:ln w="38160">
            <a:solidFill>
              <a:srgbClr val="bf004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4400" spc="-1" strike="noStrike" u="sng">
                <a:uFillTx/>
                <a:latin typeface="Arial"/>
              </a:rPr>
              <a:t>N-gram models</a:t>
            </a:r>
            <a:endParaRPr b="1" lang="en-US" sz="4400" spc="-1" strike="noStrike" u="sng">
              <a:uFillTx/>
              <a:latin typeface="Arial"/>
            </a:endParaRPr>
          </a:p>
        </p:txBody>
      </p:sp>
      <p:pic>
        <p:nvPicPr>
          <p:cNvPr id="251" name="" descr=""/>
          <p:cNvPicPr/>
          <p:nvPr/>
        </p:nvPicPr>
        <p:blipFill>
          <a:blip r:embed="rId1"/>
          <a:stretch/>
        </p:blipFill>
        <p:spPr>
          <a:xfrm>
            <a:off x="947160" y="2599200"/>
            <a:ext cx="8105400" cy="2285640"/>
          </a:xfrm>
          <a:prstGeom prst="rect">
            <a:avLst/>
          </a:prstGeom>
          <a:ln>
            <a:noFill/>
          </a:ln>
        </p:spPr>
      </p:pic>
      <p:sp>
        <p:nvSpPr>
          <p:cNvPr id="252" name="TextShape 2"/>
          <p:cNvSpPr txBox="1"/>
          <p:nvPr/>
        </p:nvSpPr>
        <p:spPr>
          <a:xfrm>
            <a:off x="2166480" y="5079240"/>
            <a:ext cx="5788800" cy="498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200" spc="-1" strike="noStrike">
                <a:latin typeface="Arial"/>
              </a:rPr>
              <a:t>Figure from “The Making of Project Haikuza: Part 2”</a:t>
            </a:r>
            <a:endParaRPr b="0" lang="en-US" sz="1200" spc="-1" strike="noStrike">
              <a:latin typeface="Arial"/>
            </a:endParaRPr>
          </a:p>
          <a:p>
            <a:pPr algn="ctr"/>
            <a:r>
              <a:rPr b="0" lang="en-US" sz="1200" spc="-1" strike="noStrike">
                <a:latin typeface="Arial"/>
                <a:hlinkClick r:id="rId2"/>
              </a:rPr>
              <a:t>https://www.justinmklam.com/posts/2015/making-haikuza-ii/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53" name="TextShape 3"/>
          <p:cNvSpPr txBox="1"/>
          <p:nvPr/>
        </p:nvSpPr>
        <p:spPr>
          <a:xfrm>
            <a:off x="365760" y="1280160"/>
            <a:ext cx="92354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Our sentence:   “I</a:t>
            </a:r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don’t like 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</a:rPr>
              <a:t>ham</a:t>
            </a:r>
            <a:r>
              <a:rPr b="0" lang="en-US" sz="1800" spc="-1" strike="noStrike">
                <a:latin typeface="Arial"/>
              </a:rPr>
              <a:t>”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4" name="Line 4"/>
          <p:cNvSpPr/>
          <p:nvPr/>
        </p:nvSpPr>
        <p:spPr>
          <a:xfrm flipH="1">
            <a:off x="7589520" y="2834640"/>
            <a:ext cx="457200" cy="640080"/>
          </a:xfrm>
          <a:prstGeom prst="line">
            <a:avLst/>
          </a:prstGeom>
          <a:ln w="38160">
            <a:solidFill>
              <a:srgbClr val="bf004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5"/>
          <p:cNvSpPr/>
          <p:nvPr/>
        </p:nvSpPr>
        <p:spPr>
          <a:xfrm>
            <a:off x="7589520" y="3474720"/>
            <a:ext cx="822960" cy="5486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bf0041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4400" spc="-1" strike="noStrike" u="sng">
                <a:uFillTx/>
                <a:latin typeface="Arial"/>
              </a:rPr>
              <a:t>N-gram models</a:t>
            </a:r>
            <a:endParaRPr b="1" lang="en-US" sz="4400" spc="-1" strike="noStrike" u="sng">
              <a:uFillTx/>
              <a:latin typeface="Arial"/>
            </a:endParaRPr>
          </a:p>
        </p:txBody>
      </p:sp>
      <p:pic>
        <p:nvPicPr>
          <p:cNvPr id="257" name="" descr=""/>
          <p:cNvPicPr/>
          <p:nvPr/>
        </p:nvPicPr>
        <p:blipFill>
          <a:blip r:embed="rId1"/>
          <a:stretch/>
        </p:blipFill>
        <p:spPr>
          <a:xfrm>
            <a:off x="947160" y="2599200"/>
            <a:ext cx="8105400" cy="2285640"/>
          </a:xfrm>
          <a:prstGeom prst="rect">
            <a:avLst/>
          </a:prstGeom>
          <a:ln>
            <a:noFill/>
          </a:ln>
        </p:spPr>
      </p:pic>
      <p:sp>
        <p:nvSpPr>
          <p:cNvPr id="258" name="TextShape 2"/>
          <p:cNvSpPr txBox="1"/>
          <p:nvPr/>
        </p:nvSpPr>
        <p:spPr>
          <a:xfrm>
            <a:off x="2166480" y="5079240"/>
            <a:ext cx="5788800" cy="498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200" spc="-1" strike="noStrike">
                <a:latin typeface="Arial"/>
              </a:rPr>
              <a:t>Figure from “The Making of Project Haikuza: Part 2”</a:t>
            </a:r>
            <a:endParaRPr b="0" lang="en-US" sz="1200" spc="-1" strike="noStrike">
              <a:latin typeface="Arial"/>
            </a:endParaRPr>
          </a:p>
          <a:p>
            <a:pPr algn="ctr"/>
            <a:r>
              <a:rPr b="0" lang="en-US" sz="1200" spc="-1" strike="noStrike">
                <a:latin typeface="Arial"/>
                <a:hlinkClick r:id="rId2"/>
              </a:rPr>
              <a:t>https://www.justinmklam.com/posts/2015/making-haikuza-ii/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59" name="TextShape 3"/>
          <p:cNvSpPr txBox="1"/>
          <p:nvPr/>
        </p:nvSpPr>
        <p:spPr>
          <a:xfrm>
            <a:off x="365760" y="1280160"/>
            <a:ext cx="92354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Our sentence:   “I</a:t>
            </a:r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don’t like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ham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</a:rPr>
              <a:t>.</a:t>
            </a:r>
            <a:r>
              <a:rPr b="0" lang="en-US" sz="1800" spc="-1" strike="noStrike">
                <a:latin typeface="Arial"/>
              </a:rPr>
              <a:t>”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0" name="Line 4"/>
          <p:cNvSpPr/>
          <p:nvPr/>
        </p:nvSpPr>
        <p:spPr>
          <a:xfrm>
            <a:off x="8667360" y="3053520"/>
            <a:ext cx="0" cy="640080"/>
          </a:xfrm>
          <a:prstGeom prst="line">
            <a:avLst/>
          </a:prstGeom>
          <a:ln w="38160">
            <a:solidFill>
              <a:srgbClr val="bf004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4400" spc="-1" strike="noStrike" u="sng">
                <a:uFillTx/>
                <a:latin typeface="Arial"/>
              </a:rPr>
              <a:t>What is NLP?</a:t>
            </a:r>
            <a:endParaRPr b="1" lang="en-US" sz="4400" spc="-1" strike="noStrike">
              <a:latin typeface="Arial"/>
            </a:endParaRPr>
          </a:p>
        </p:txBody>
      </p:sp>
      <p:sp>
        <p:nvSpPr>
          <p:cNvPr id="52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NLP is at the intersection of several subjects </a:t>
            </a:r>
            <a:r>
              <a:rPr b="0" lang="en-US" sz="3200" spc="-1" strike="noStrike">
                <a:latin typeface="Arial"/>
              </a:rPr>
              <a:t>with their own rich complexity: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Linguistics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Computer science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Machine learning (sometimes)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...and there are lots of possible tasks!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>
                <p:childTnLst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4400" spc="-1" strike="noStrike" u="sng">
                <a:uFillTx/>
                <a:latin typeface="Arial"/>
              </a:rPr>
              <a:t>N-gram models</a:t>
            </a:r>
            <a:endParaRPr b="1" lang="en-US" sz="4400" spc="-1" strike="noStrike" u="sng">
              <a:uFillTx/>
              <a:latin typeface="Arial"/>
            </a:endParaRPr>
          </a:p>
        </p:txBody>
      </p:sp>
      <p:sp>
        <p:nvSpPr>
          <p:cNvPr id="262" name="TextShape 2"/>
          <p:cNvSpPr txBox="1"/>
          <p:nvPr/>
        </p:nvSpPr>
        <p:spPr>
          <a:xfrm>
            <a:off x="504000" y="1326600"/>
            <a:ext cx="9071640" cy="1416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Pedantic note: this graph has no &lt;end&gt; state!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But imagine it had one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63" name="" descr=""/>
          <p:cNvPicPr/>
          <p:nvPr/>
        </p:nvPicPr>
        <p:blipFill>
          <a:blip r:embed="rId1"/>
          <a:stretch/>
        </p:blipFill>
        <p:spPr>
          <a:xfrm>
            <a:off x="947160" y="2599200"/>
            <a:ext cx="8105400" cy="2285640"/>
          </a:xfrm>
          <a:prstGeom prst="rect">
            <a:avLst/>
          </a:prstGeom>
          <a:ln>
            <a:noFill/>
          </a:ln>
        </p:spPr>
      </p:pic>
      <p:sp>
        <p:nvSpPr>
          <p:cNvPr id="264" name="TextShape 3"/>
          <p:cNvSpPr txBox="1"/>
          <p:nvPr/>
        </p:nvSpPr>
        <p:spPr>
          <a:xfrm>
            <a:off x="2166480" y="5079240"/>
            <a:ext cx="5788800" cy="498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200" spc="-1" strike="noStrike">
                <a:latin typeface="Arial"/>
              </a:rPr>
              <a:t>Figure from “The Making of Project Haikuza: Part 2”</a:t>
            </a:r>
            <a:endParaRPr b="0" lang="en-US" sz="1200" spc="-1" strike="noStrike">
              <a:latin typeface="Arial"/>
            </a:endParaRPr>
          </a:p>
          <a:p>
            <a:pPr algn="ctr"/>
            <a:r>
              <a:rPr b="0" lang="en-US" sz="1200" spc="-1" strike="noStrike">
                <a:latin typeface="Arial"/>
                <a:hlinkClick r:id="rId2"/>
              </a:rPr>
              <a:t>https://www.justinmklam.com/posts/2015/making-haikuza-ii/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5" dur="indefinite" restart="never" nodeType="tmRoot">
          <p:childTnLst>
            <p:seq>
              <p:cTn id="116" dur="indefinite" nodeType="mainSeq">
                <p:childTnLst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4400" spc="-1" strike="noStrike" u="sng">
                <a:uFillTx/>
                <a:latin typeface="Arial"/>
              </a:rPr>
              <a:t>N-gram models</a:t>
            </a:r>
            <a:endParaRPr b="1" lang="en-US" sz="4400" spc="-1" strike="noStrike" u="sng">
              <a:uFillTx/>
              <a:latin typeface="Arial"/>
            </a:endParaRPr>
          </a:p>
        </p:txBody>
      </p:sp>
      <p:sp>
        <p:nvSpPr>
          <p:cNvPr id="266" name="TextShape 2"/>
          <p:cNvSpPr txBox="1"/>
          <p:nvPr/>
        </p:nvSpPr>
        <p:spPr>
          <a:xfrm>
            <a:off x="504000" y="1326600"/>
            <a:ext cx="9071640" cy="1416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6856200"/>
              </a:tabLst>
            </a:pPr>
            <a:r>
              <a:rPr b="0" lang="en-US" sz="3200" spc="-1" strike="noStrike">
                <a:latin typeface="Arial"/>
              </a:rPr>
              <a:t>We can build a graph like this from a dataset by computing the </a:t>
            </a:r>
            <a:r>
              <a:rPr b="0" i="1" lang="en-US" sz="3200" spc="-1" strike="noStrike">
                <a:latin typeface="Arial"/>
              </a:rPr>
              <a:t>transition</a:t>
            </a:r>
            <a:r>
              <a:rPr b="0" lang="en-US" sz="3200" spc="-1" strike="noStrike">
                <a:latin typeface="Arial"/>
              </a:rPr>
              <a:t> probabilities over a </a:t>
            </a:r>
            <a:r>
              <a:rPr b="0" i="1" lang="en-US" sz="3200" spc="-1" strike="noStrike">
                <a:latin typeface="Arial"/>
              </a:rPr>
              <a:t>corpus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67" name="" descr=""/>
          <p:cNvPicPr/>
          <p:nvPr/>
        </p:nvPicPr>
        <p:blipFill>
          <a:blip r:embed="rId1"/>
          <a:stretch/>
        </p:blipFill>
        <p:spPr>
          <a:xfrm>
            <a:off x="947160" y="2599200"/>
            <a:ext cx="8105400" cy="2285640"/>
          </a:xfrm>
          <a:prstGeom prst="rect">
            <a:avLst/>
          </a:prstGeom>
          <a:ln>
            <a:noFill/>
          </a:ln>
        </p:spPr>
      </p:pic>
      <p:sp>
        <p:nvSpPr>
          <p:cNvPr id="268" name="TextShape 3"/>
          <p:cNvSpPr txBox="1"/>
          <p:nvPr/>
        </p:nvSpPr>
        <p:spPr>
          <a:xfrm>
            <a:off x="2166480" y="5079240"/>
            <a:ext cx="5788800" cy="498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200" spc="-1" strike="noStrike">
                <a:latin typeface="Arial"/>
              </a:rPr>
              <a:t>Figure from “The Making of Project Haikuza: Part 2”</a:t>
            </a:r>
            <a:endParaRPr b="0" lang="en-US" sz="1200" spc="-1" strike="noStrike">
              <a:latin typeface="Arial"/>
            </a:endParaRPr>
          </a:p>
          <a:p>
            <a:pPr algn="ctr"/>
            <a:r>
              <a:rPr b="0" lang="en-US" sz="1200" spc="-1" strike="noStrike">
                <a:latin typeface="Arial"/>
                <a:hlinkClick r:id="rId2"/>
              </a:rPr>
              <a:t>https://www.justinmklam.com/posts/2015/making-haikuza-ii/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4400" spc="-1" strike="noStrike" u="sng">
                <a:uFillTx/>
                <a:latin typeface="Arial"/>
              </a:rPr>
              <a:t>N-gram models</a:t>
            </a:r>
            <a:endParaRPr b="1" lang="en-US" sz="4400" spc="-1" strike="noStrike" u="sng">
              <a:uFillTx/>
              <a:latin typeface="Arial"/>
            </a:endParaRPr>
          </a:p>
        </p:txBody>
      </p:sp>
      <p:pic>
        <p:nvPicPr>
          <p:cNvPr id="270" name="" descr=""/>
          <p:cNvPicPr/>
          <p:nvPr/>
        </p:nvPicPr>
        <p:blipFill>
          <a:blip r:embed="rId1"/>
          <a:srcRect l="0" t="0" r="0" b="33687"/>
          <a:stretch/>
        </p:blipFill>
        <p:spPr>
          <a:xfrm>
            <a:off x="2305440" y="2553480"/>
            <a:ext cx="5571360" cy="719280"/>
          </a:xfrm>
          <a:prstGeom prst="rect">
            <a:avLst/>
          </a:prstGeom>
          <a:ln>
            <a:noFill/>
          </a:ln>
        </p:spPr>
      </p:pic>
      <p:pic>
        <p:nvPicPr>
          <p:cNvPr id="271" name="" descr=""/>
          <p:cNvPicPr/>
          <p:nvPr/>
        </p:nvPicPr>
        <p:blipFill>
          <a:blip r:embed="rId2"/>
          <a:srcRect l="0" t="0" r="0" b="32073"/>
          <a:stretch/>
        </p:blipFill>
        <p:spPr>
          <a:xfrm>
            <a:off x="2305440" y="3273120"/>
            <a:ext cx="5571720" cy="639720"/>
          </a:xfrm>
          <a:prstGeom prst="rect">
            <a:avLst/>
          </a:prstGeom>
          <a:ln>
            <a:noFill/>
          </a:ln>
        </p:spPr>
      </p:pic>
      <p:pic>
        <p:nvPicPr>
          <p:cNvPr id="272" name="" descr=""/>
          <p:cNvPicPr/>
          <p:nvPr/>
        </p:nvPicPr>
        <p:blipFill>
          <a:blip r:embed="rId3"/>
          <a:srcRect l="0" t="0" r="0" b="35315"/>
          <a:stretch/>
        </p:blipFill>
        <p:spPr>
          <a:xfrm>
            <a:off x="2301120" y="3912840"/>
            <a:ext cx="5609880" cy="590760"/>
          </a:xfrm>
          <a:prstGeom prst="rect">
            <a:avLst/>
          </a:prstGeom>
          <a:ln>
            <a:noFill/>
          </a:ln>
        </p:spPr>
      </p:pic>
      <p:pic>
        <p:nvPicPr>
          <p:cNvPr id="273" name="" descr=""/>
          <p:cNvPicPr/>
          <p:nvPr/>
        </p:nvPicPr>
        <p:blipFill>
          <a:blip r:embed="rId4"/>
          <a:srcRect l="0" t="0" r="35020" b="31260"/>
          <a:stretch/>
        </p:blipFill>
        <p:spPr>
          <a:xfrm>
            <a:off x="2305440" y="1410840"/>
            <a:ext cx="3657240" cy="627840"/>
          </a:xfrm>
          <a:prstGeom prst="rect">
            <a:avLst/>
          </a:prstGeom>
          <a:ln>
            <a:noFill/>
          </a:ln>
        </p:spPr>
      </p:pic>
      <p:pic>
        <p:nvPicPr>
          <p:cNvPr id="274" name="" descr=""/>
          <p:cNvPicPr/>
          <p:nvPr/>
        </p:nvPicPr>
        <p:blipFill>
          <a:blip r:embed="rId5"/>
          <a:srcRect l="0" t="0" r="0" b="37346"/>
          <a:stretch/>
        </p:blipFill>
        <p:spPr>
          <a:xfrm>
            <a:off x="2307240" y="4480920"/>
            <a:ext cx="5648040" cy="548280"/>
          </a:xfrm>
          <a:prstGeom prst="rect">
            <a:avLst/>
          </a:prstGeom>
          <a:ln>
            <a:noFill/>
          </a:ln>
        </p:spPr>
      </p:pic>
      <p:pic>
        <p:nvPicPr>
          <p:cNvPr id="275" name="" descr=""/>
          <p:cNvPicPr/>
          <p:nvPr/>
        </p:nvPicPr>
        <p:blipFill>
          <a:blip r:embed="rId6"/>
          <a:stretch/>
        </p:blipFill>
        <p:spPr>
          <a:xfrm>
            <a:off x="2305440" y="2008800"/>
            <a:ext cx="3790440" cy="580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Shape 1"/>
          <p:cNvSpPr txBox="1"/>
          <p:nvPr/>
        </p:nvSpPr>
        <p:spPr>
          <a:xfrm>
            <a:off x="529560" y="21625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4400" spc="-1" strike="noStrike" u="sng">
                <a:uFillTx/>
                <a:latin typeface="Arial"/>
              </a:rPr>
              <a:t>MY</a:t>
            </a:r>
            <a:r>
              <a:rPr b="1" lang="en-US" sz="4400" spc="-1" strike="noStrike">
                <a:latin typeface="Arial"/>
              </a:rPr>
              <a:t> N-gram model</a:t>
            </a:r>
            <a:endParaRPr b="1" lang="en-US" sz="4400" spc="-1" strike="noStrike" u="sng"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i="1" lang="en-US" sz="4400" spc="-1" strike="noStrike" u="sng">
                <a:uFillTx/>
                <a:latin typeface="Arial"/>
              </a:rPr>
              <a:t>MY </a:t>
            </a:r>
            <a:r>
              <a:rPr b="1" lang="en-US" sz="4400" spc="-1" strike="noStrike" u="sng">
                <a:uFillTx/>
                <a:latin typeface="Arial"/>
              </a:rPr>
              <a:t>N-gram model</a:t>
            </a:r>
            <a:endParaRPr b="1" lang="en-US" sz="4400" spc="-1" strike="noStrike" u="sng">
              <a:uFillTx/>
              <a:latin typeface="Arial"/>
            </a:endParaRPr>
          </a:p>
        </p:txBody>
      </p:sp>
      <p:sp>
        <p:nvSpPr>
          <p:cNvPr id="278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hlinkClick r:id="rId1"/>
              </a:rPr>
              <a:t>https://github.com/SnoopJeDi/hn_markov</a:t>
            </a:r>
            <a:r>
              <a:rPr b="0" lang="en-US" sz="3200" spc="-1" strike="noStrike">
                <a:latin typeface="Arial"/>
              </a:rPr>
              <a:t> 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Built with </a:t>
            </a:r>
            <a:r>
              <a:rPr b="0" lang="en-US" sz="3200" spc="-1" strike="noStrike">
                <a:latin typeface="Arial"/>
                <a:hlinkClick r:id="rId2"/>
              </a:rPr>
              <a:t>https://github.com/jsvine/markovify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Corpus built by scraping some posts and comments from HackerNews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29560" y="21625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4400" spc="-1" strike="noStrike">
                <a:latin typeface="Arial"/>
              </a:rPr>
              <a:t>Why process natural languages?</a:t>
            </a:r>
            <a:endParaRPr b="1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4400" spc="-1" strike="noStrike" u="sng">
                <a:uFillTx/>
                <a:latin typeface="Arial"/>
              </a:rPr>
              <a:t>Why process natural languages?</a:t>
            </a:r>
            <a:endParaRPr b="1" lang="en-US" sz="4400" spc="-1" strike="noStrike" u="sng">
              <a:uFillTx/>
              <a:latin typeface="Arial"/>
            </a:endParaRPr>
          </a:p>
        </p:txBody>
      </p:sp>
      <p:sp>
        <p:nvSpPr>
          <p:cNvPr id="55" name="TextShape 2"/>
          <p:cNvSpPr txBox="1"/>
          <p:nvPr/>
        </p:nvSpPr>
        <p:spPr>
          <a:xfrm>
            <a:off x="457200" y="128016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We just want to live in Star Trek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1600920" y="1828800"/>
            <a:ext cx="6811560" cy="3566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4400" spc="-1" strike="noStrike" u="sng">
                <a:uFillTx/>
                <a:latin typeface="Arial"/>
              </a:rPr>
              <a:t>Why process natural languages?</a:t>
            </a:r>
            <a:endParaRPr b="1" lang="en-US" sz="4400" spc="-1" strike="noStrike" u="sng">
              <a:uFillTx/>
              <a:latin typeface="Arial"/>
            </a:endParaRPr>
          </a:p>
        </p:txBody>
      </p:sp>
      <p:sp>
        <p:nvSpPr>
          <p:cNvPr id="58" name="TextShape 2"/>
          <p:cNvSpPr txBox="1"/>
          <p:nvPr/>
        </p:nvSpPr>
        <p:spPr>
          <a:xfrm>
            <a:off x="457200" y="128016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We just want to live in Star Trek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Too many applications to list exhaustively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...but let’s talk about a few!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>
                <p:childTnLst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4400" spc="-1" strike="noStrike" u="sng">
                <a:uFillTx/>
                <a:latin typeface="Arial"/>
              </a:rPr>
              <a:t>What is NLP? Statistics!</a:t>
            </a:r>
            <a:endParaRPr b="1" lang="en-US" sz="4400" spc="-1" strike="noStrike">
              <a:latin typeface="Arial"/>
            </a:endParaRPr>
          </a:p>
        </p:txBody>
      </p:sp>
      <p:grpSp>
        <p:nvGrpSpPr>
          <p:cNvPr id="60" name="Group 2"/>
          <p:cNvGrpSpPr/>
          <p:nvPr/>
        </p:nvGrpSpPr>
        <p:grpSpPr>
          <a:xfrm>
            <a:off x="2755080" y="1209960"/>
            <a:ext cx="3920040" cy="3402000"/>
            <a:chOff x="2755080" y="1209960"/>
            <a:chExt cx="3920040" cy="3402000"/>
          </a:xfrm>
        </p:grpSpPr>
        <p:pic>
          <p:nvPicPr>
            <p:cNvPr id="61" name="" descr=""/>
            <p:cNvPicPr/>
            <p:nvPr/>
          </p:nvPicPr>
          <p:blipFill>
            <a:blip r:embed="rId1"/>
            <a:srcRect l="12412" t="4838" r="8966" b="9687"/>
            <a:stretch/>
          </p:blipFill>
          <p:spPr>
            <a:xfrm>
              <a:off x="3736440" y="1209960"/>
              <a:ext cx="2938680" cy="2396160"/>
            </a:xfrm>
            <a:prstGeom prst="rect">
              <a:avLst/>
            </a:prstGeom>
            <a:ln>
              <a:noFill/>
            </a:ln>
          </p:spPr>
        </p:pic>
        <p:sp>
          <p:nvSpPr>
            <p:cNvPr id="62" name="CustomShape 3"/>
            <p:cNvSpPr/>
            <p:nvPr/>
          </p:nvSpPr>
          <p:spPr>
            <a:xfrm>
              <a:off x="3723120" y="3880440"/>
              <a:ext cx="2743200" cy="731520"/>
            </a:xfrm>
            <a:custGeom>
              <a:avLst/>
              <a:gdLst/>
              <a:ahLst/>
              <a:rect l="0" t="0" r="r" b="b"/>
              <a:pathLst>
                <a:path w="7622" h="2034">
                  <a:moveTo>
                    <a:pt x="7621" y="508"/>
                  </a:moveTo>
                  <a:lnTo>
                    <a:pt x="1905" y="508"/>
                  </a:lnTo>
                  <a:lnTo>
                    <a:pt x="1905" y="0"/>
                  </a:lnTo>
                  <a:lnTo>
                    <a:pt x="0" y="1016"/>
                  </a:lnTo>
                  <a:lnTo>
                    <a:pt x="1905" y="2033"/>
                  </a:lnTo>
                  <a:lnTo>
                    <a:pt x="1905" y="1524"/>
                  </a:lnTo>
                  <a:lnTo>
                    <a:pt x="7621" y="1524"/>
                  </a:lnTo>
                  <a:lnTo>
                    <a:pt x="7621" y="508"/>
                  </a:lnTo>
                </a:path>
              </a:pathLst>
            </a:cu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/>
              <a:r>
                <a:rPr b="0" lang="en-US" sz="1800" spc="-1" strike="noStrike">
                  <a:latin typeface="Arial"/>
                </a:rPr>
                <a:t>Higher rank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63" name="Group 4"/>
            <p:cNvGrpSpPr/>
            <p:nvPr/>
          </p:nvGrpSpPr>
          <p:grpSpPr>
            <a:xfrm>
              <a:off x="2755080" y="1228680"/>
              <a:ext cx="785160" cy="2468880"/>
              <a:chOff x="2755080" y="1228680"/>
              <a:chExt cx="785160" cy="2468880"/>
            </a:xfrm>
          </p:grpSpPr>
          <p:sp>
            <p:nvSpPr>
              <p:cNvPr id="64" name="CustomShape 5"/>
              <p:cNvSpPr/>
              <p:nvPr/>
            </p:nvSpPr>
            <p:spPr>
              <a:xfrm>
                <a:off x="2755080" y="1228320"/>
                <a:ext cx="731520" cy="2468880"/>
              </a:xfrm>
              <a:custGeom>
                <a:avLst/>
                <a:gdLst/>
                <a:ahLst/>
                <a:rect l="0" t="0" r="r" b="b"/>
                <a:pathLst>
                  <a:path w="2034" h="6859">
                    <a:moveTo>
                      <a:pt x="508" y="6858"/>
                    </a:moveTo>
                    <a:lnTo>
                      <a:pt x="508" y="1714"/>
                    </a:lnTo>
                    <a:lnTo>
                      <a:pt x="0" y="1714"/>
                    </a:lnTo>
                    <a:lnTo>
                      <a:pt x="1016" y="0"/>
                    </a:lnTo>
                    <a:lnTo>
                      <a:pt x="2033" y="1714"/>
                    </a:lnTo>
                    <a:lnTo>
                      <a:pt x="1524" y="1714"/>
                    </a:lnTo>
                    <a:lnTo>
                      <a:pt x="1524" y="6858"/>
                    </a:lnTo>
                    <a:lnTo>
                      <a:pt x="508" y="6858"/>
                    </a:lnTo>
                  </a:path>
                </a:pathLst>
              </a:custGeom>
              <a:solidFill>
                <a:srgbClr val="729fcf"/>
              </a:solidFill>
              <a:ln>
                <a:solidFill>
                  <a:srgbClr val="3465a4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" name="TextShape 6"/>
              <p:cNvSpPr txBox="1"/>
              <p:nvPr/>
            </p:nvSpPr>
            <p:spPr>
              <a:xfrm rot="16200000">
                <a:off x="2233080" y="2390400"/>
                <a:ext cx="2011680" cy="6022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rIns="90000" tIns="45000" bIns="45000">
                <a:noAutofit/>
              </a:bodyPr>
              <a:p>
                <a:r>
                  <a:rPr b="0" lang="en-US" sz="1800" spc="-1" strike="noStrike">
                    <a:latin typeface="Arial"/>
                  </a:rPr>
                  <a:t>Higher frequency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</p:grpSp>
      <p:sp>
        <p:nvSpPr>
          <p:cNvPr id="66" name="TextShape 7"/>
          <p:cNvSpPr txBox="1"/>
          <p:nvPr/>
        </p:nvSpPr>
        <p:spPr>
          <a:xfrm>
            <a:off x="2194560" y="4896360"/>
            <a:ext cx="5943600" cy="498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200" spc="-1" strike="noStrike">
                <a:latin typeface="Arial"/>
              </a:rPr>
              <a:t>Figure from Wikimedia Commons under CC BY-SA 4.0</a:t>
            </a:r>
            <a:endParaRPr b="0" lang="en-US" sz="1200" spc="-1" strike="noStrike">
              <a:latin typeface="Arial"/>
            </a:endParaRPr>
          </a:p>
          <a:p>
            <a:pPr algn="ctr"/>
            <a:r>
              <a:rPr b="0" lang="en-US" sz="1200" spc="-1" strike="noStrike">
                <a:latin typeface="Arial"/>
                <a:hlinkClick r:id="rId2"/>
              </a:rPr>
              <a:t>https://en.wikipedia.org/wiki/Zipf's_law#/media/File:Zipf_30wiki_en_labels.png</a:t>
            </a:r>
            <a:r>
              <a:rPr b="0" lang="en-US" sz="1200" spc="-1" strike="noStrike">
                <a:latin typeface="Arial"/>
              </a:rPr>
              <a:t> 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1028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2022-06-08T20:17:39Z</dcterms:created>
  <dc:creator/>
  <dc:description/>
  <dc:language>en-US</dc:language>
  <cp:lastModifiedBy/>
  <dcterms:modified xsi:type="dcterms:W3CDTF">2022-06-16T20:38:48Z</dcterms:modified>
  <cp:revision>14</cp:revision>
  <dc:subject/>
  <dc:title/>
</cp:coreProperties>
</file>